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3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2" r:id="rId1"/>
  </p:sldMasterIdLst>
  <p:notesMasterIdLst>
    <p:notesMasterId r:id="rId58"/>
  </p:notesMasterIdLst>
  <p:handoutMasterIdLst>
    <p:handoutMasterId r:id="rId59"/>
  </p:handoutMasterIdLst>
  <p:sldIdLst>
    <p:sldId id="256" r:id="rId2"/>
    <p:sldId id="271" r:id="rId3"/>
    <p:sldId id="272" r:id="rId4"/>
    <p:sldId id="273" r:id="rId5"/>
    <p:sldId id="274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4" r:id="rId31"/>
    <p:sldId id="315" r:id="rId32"/>
    <p:sldId id="317" r:id="rId33"/>
    <p:sldId id="318" r:id="rId34"/>
    <p:sldId id="319" r:id="rId35"/>
    <p:sldId id="320" r:id="rId36"/>
    <p:sldId id="321" r:id="rId37"/>
    <p:sldId id="322" r:id="rId38"/>
    <p:sldId id="323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327" r:id="rId52"/>
    <p:sldId id="287" r:id="rId53"/>
    <p:sldId id="326" r:id="rId54"/>
    <p:sldId id="324" r:id="rId55"/>
    <p:sldId id="288" r:id="rId56"/>
    <p:sldId id="270" r:id="rId57"/>
  </p:sldIdLst>
  <p:sldSz cx="9144000" cy="6858000" type="screen4x3"/>
  <p:notesSz cx="6718300" cy="9855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  <a:srgbClr val="FFCC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KS\Construction%20Law\Dissertation\Bulgaria\Copy%20of%20BP%20Sofia%202013-2014_1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AKS\Construction%20Law\Dissertation\rating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056455182899107E-2"/>
          <c:y val="0.17010940504074193"/>
          <c:w val="0.69783758180858468"/>
          <c:h val="0.76226645766127854"/>
        </c:manualLayout>
      </c:layout>
      <c:pie3DChart>
        <c:varyColors val="1"/>
        <c:ser>
          <c:idx val="0"/>
          <c:order val="0"/>
          <c:explosion val="7"/>
          <c:dLbls>
            <c:dLbl>
              <c:idx val="0"/>
              <c:layout>
                <c:manualLayout>
                  <c:x val="-6.7241516825930922E-2"/>
                  <c:y val="-2.0681813963734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898028196498368E-2"/>
                  <c:y val="-7.78210744698621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bg-BG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Sheet1!$I$1:$N$1</c:f>
              <c:strCache>
                <c:ptCount val="6"/>
                <c:pt idx="0">
                  <c:v>I</c:v>
                </c:pt>
                <c:pt idx="1">
                  <c:v>II</c:v>
                </c:pt>
                <c:pt idx="2">
                  <c:v>III</c:v>
                </c:pt>
                <c:pt idx="3">
                  <c:v>IV</c:v>
                </c:pt>
                <c:pt idx="4">
                  <c:v>V</c:v>
                </c:pt>
                <c:pt idx="5">
                  <c:v>VI</c:v>
                </c:pt>
              </c:strCache>
            </c:strRef>
          </c:cat>
          <c:val>
            <c:numRef>
              <c:f>Sheet1!$I$2:$N$2</c:f>
              <c:numCache>
                <c:formatCode>General</c:formatCode>
                <c:ptCount val="6"/>
                <c:pt idx="0">
                  <c:v>45</c:v>
                </c:pt>
                <c:pt idx="1">
                  <c:v>48</c:v>
                </c:pt>
                <c:pt idx="2">
                  <c:v>448</c:v>
                </c:pt>
                <c:pt idx="3">
                  <c:v>506</c:v>
                </c:pt>
                <c:pt idx="4">
                  <c:v>636</c:v>
                </c:pt>
                <c:pt idx="5">
                  <c:v>611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143874697190463"/>
          <c:y val="0.14401076498796614"/>
          <c:w val="0.16266547242158572"/>
          <c:h val="0.67098395944165701"/>
        </c:manualLayout>
      </c:layout>
      <c:overlay val="0"/>
      <c:txPr>
        <a:bodyPr/>
        <a:lstStyle/>
        <a:p>
          <a:pPr rtl="0"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zero"/>
    <c:showDLblsOverMax val="0"/>
  </c:chart>
  <c:spPr>
    <a:effectLst>
      <a:outerShdw blurRad="50800" dist="50800" dir="5400000" algn="ctr" rotWithShape="0">
        <a:schemeClr val="accent1">
          <a:alpha val="69000"/>
        </a:schemeClr>
      </a:outerShdw>
    </a:effectLst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0"/>
      <c:rotY val="150"/>
      <c:rAngAx val="0"/>
      <c:perspective val="70"/>
    </c:view3D>
    <c:floor>
      <c:thickness val="0"/>
      <c:spPr>
        <a:pattFill prst="diagBrick">
          <a:fgClr>
            <a:schemeClr val="tx2">
              <a:lumMod val="20000"/>
              <a:lumOff val="80000"/>
            </a:schemeClr>
          </a:fgClr>
          <a:bgClr>
            <a:schemeClr val="bg1"/>
          </a:bgClr>
        </a:pattFill>
        <a:effectLst>
          <a:outerShdw blurRad="609600" dist="50800" dir="5400000" algn="ctr" rotWithShape="0">
            <a:srgbClr val="000000">
              <a:alpha val="50000"/>
            </a:srgbClr>
          </a:outerShdw>
        </a:effectLst>
        <a:scene3d>
          <a:camera prst="orthographicFront"/>
          <a:lightRig rig="threePt" dir="t"/>
        </a:scene3d>
      </c:spPr>
    </c:floor>
    <c:sideWall>
      <c:thickness val="0"/>
      <c:spPr>
        <a:effectLst>
          <a:outerShdw blurRad="50800" dist="50800" dir="5400000" algn="ctr" rotWithShape="0">
            <a:srgbClr val="66CCFF">
              <a:alpha val="35000"/>
            </a:srgbClr>
          </a:outerShdw>
        </a:effectLst>
      </c:spPr>
    </c:sideWall>
    <c:backWall>
      <c:thickness val="0"/>
      <c:spPr>
        <a:effectLst>
          <a:outerShdw blurRad="50800" dist="50800" dir="5400000" algn="ctr" rotWithShape="0">
            <a:srgbClr val="66CCFF">
              <a:alpha val="35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9.1979915554034047E-3"/>
          <c:y val="2.8252405949256338E-2"/>
          <c:w val="0.71478991213055443"/>
          <c:h val="0.8326195683872849"/>
        </c:manualLayout>
      </c:layout>
      <c:bar3DChart>
        <c:barDir val="col"/>
        <c:grouping val="standard"/>
        <c:varyColors val="0"/>
        <c:ser>
          <c:idx val="0"/>
          <c:order val="0"/>
          <c:tx>
            <c:v>Present score</c:v>
          </c:tx>
          <c:spPr>
            <a:effectLst>
              <a:outerShdw blurRad="50800" dist="50800" dir="5400000" algn="ctr" rotWithShape="0">
                <a:srgbClr val="FF0000"/>
              </a:outerShdw>
            </a:effectLst>
          </c:spPr>
          <c:invertIfNegative val="0"/>
          <c:cat>
            <c:strRef>
              <c:f>'DD-time'!$D$2:$D$6</c:f>
              <c:strCache>
                <c:ptCount val="5"/>
                <c:pt idx="0">
                  <c:v>BG</c:v>
                </c:pt>
                <c:pt idx="1">
                  <c:v>IT</c:v>
                </c:pt>
                <c:pt idx="2">
                  <c:v>FR</c:v>
                </c:pt>
                <c:pt idx="3">
                  <c:v>DE</c:v>
                </c:pt>
                <c:pt idx="4">
                  <c:v>EN</c:v>
                </c:pt>
              </c:strCache>
            </c:strRef>
          </c:cat>
          <c:val>
            <c:numRef>
              <c:f>'DD-time'!$E$2:$E$6</c:f>
              <c:numCache>
                <c:formatCode>General</c:formatCode>
                <c:ptCount val="5"/>
                <c:pt idx="0">
                  <c:v>90</c:v>
                </c:pt>
                <c:pt idx="1">
                  <c:v>44</c:v>
                </c:pt>
                <c:pt idx="2">
                  <c:v>38</c:v>
                </c:pt>
                <c:pt idx="3">
                  <c:v>29</c:v>
                </c:pt>
                <c:pt idx="4">
                  <c:v>16</c:v>
                </c:pt>
              </c:numCache>
            </c:numRef>
          </c:val>
        </c:ser>
        <c:ser>
          <c:idx val="1"/>
          <c:order val="1"/>
          <c:tx>
            <c:v>Cycle 1 score</c:v>
          </c:tx>
          <c:spPr>
            <a:solidFill>
              <a:srgbClr val="FF0000"/>
            </a:solidFill>
          </c:spPr>
          <c:invertIfNegative val="0"/>
          <c:cat>
            <c:strRef>
              <c:f>'DD-time'!$D$2:$D$6</c:f>
              <c:strCache>
                <c:ptCount val="5"/>
                <c:pt idx="0">
                  <c:v>BG</c:v>
                </c:pt>
                <c:pt idx="1">
                  <c:v>IT</c:v>
                </c:pt>
                <c:pt idx="2">
                  <c:v>FR</c:v>
                </c:pt>
                <c:pt idx="3">
                  <c:v>DE</c:v>
                </c:pt>
                <c:pt idx="4">
                  <c:v>EN</c:v>
                </c:pt>
              </c:strCache>
            </c:strRef>
          </c:cat>
          <c:val>
            <c:numRef>
              <c:f>'DD-time'!$F$2:$F$6</c:f>
              <c:numCache>
                <c:formatCode>General</c:formatCode>
                <c:ptCount val="5"/>
                <c:pt idx="0">
                  <c:v>64</c:v>
                </c:pt>
              </c:numCache>
            </c:numRef>
          </c:val>
        </c:ser>
        <c:ser>
          <c:idx val="2"/>
          <c:order val="2"/>
          <c:tx>
            <c:v>Cycle 2 score</c:v>
          </c:tx>
          <c:spPr>
            <a:solidFill>
              <a:srgbClr val="FF9933"/>
            </a:solidFill>
          </c:spPr>
          <c:invertIfNegative val="0"/>
          <c:cat>
            <c:strRef>
              <c:f>'DD-time'!$D$2:$D$6</c:f>
              <c:strCache>
                <c:ptCount val="5"/>
                <c:pt idx="0">
                  <c:v>BG</c:v>
                </c:pt>
                <c:pt idx="1">
                  <c:v>IT</c:v>
                </c:pt>
                <c:pt idx="2">
                  <c:v>FR</c:v>
                </c:pt>
                <c:pt idx="3">
                  <c:v>DE</c:v>
                </c:pt>
                <c:pt idx="4">
                  <c:v>EN</c:v>
                </c:pt>
              </c:strCache>
            </c:strRef>
          </c:cat>
          <c:val>
            <c:numRef>
              <c:f>'DD-time'!$G$2:$G$6</c:f>
              <c:numCache>
                <c:formatCode>General</c:formatCode>
                <c:ptCount val="5"/>
                <c:pt idx="0">
                  <c:v>52</c:v>
                </c:pt>
              </c:numCache>
            </c:numRef>
          </c:val>
        </c:ser>
        <c:ser>
          <c:idx val="3"/>
          <c:order val="3"/>
          <c:tx>
            <c:v>Cycle 3 score</c:v>
          </c:tx>
          <c:spPr>
            <a:solidFill>
              <a:srgbClr val="FFFF00"/>
            </a:solidFill>
          </c:spPr>
          <c:invertIfNegative val="0"/>
          <c:cat>
            <c:strRef>
              <c:f>'DD-time'!$D$2:$D$6</c:f>
              <c:strCache>
                <c:ptCount val="5"/>
                <c:pt idx="0">
                  <c:v>BG</c:v>
                </c:pt>
                <c:pt idx="1">
                  <c:v>IT</c:v>
                </c:pt>
                <c:pt idx="2">
                  <c:v>FR</c:v>
                </c:pt>
                <c:pt idx="3">
                  <c:v>DE</c:v>
                </c:pt>
                <c:pt idx="4">
                  <c:v>EN</c:v>
                </c:pt>
              </c:strCache>
            </c:strRef>
          </c:cat>
          <c:val>
            <c:numRef>
              <c:f>'DD-time'!$H$2:$H$6</c:f>
              <c:numCache>
                <c:formatCode>General</c:formatCode>
                <c:ptCount val="5"/>
                <c:pt idx="0">
                  <c:v>40</c:v>
                </c:pt>
              </c:numCache>
            </c:numRef>
          </c:val>
        </c:ser>
        <c:ser>
          <c:idx val="4"/>
          <c:order val="4"/>
          <c:tx>
            <c:v>Cycle 4 score</c:v>
          </c:tx>
          <c:spPr>
            <a:solidFill>
              <a:srgbClr val="CCFF66"/>
            </a:solidFill>
          </c:spPr>
          <c:invertIfNegative val="0"/>
          <c:cat>
            <c:strRef>
              <c:f>'DD-time'!$D$2:$D$6</c:f>
              <c:strCache>
                <c:ptCount val="5"/>
                <c:pt idx="0">
                  <c:v>BG</c:v>
                </c:pt>
                <c:pt idx="1">
                  <c:v>IT</c:v>
                </c:pt>
                <c:pt idx="2">
                  <c:v>FR</c:v>
                </c:pt>
                <c:pt idx="3">
                  <c:v>DE</c:v>
                </c:pt>
                <c:pt idx="4">
                  <c:v>EN</c:v>
                </c:pt>
              </c:strCache>
            </c:strRef>
          </c:cat>
          <c:val>
            <c:numRef>
              <c:f>'DD-time'!$I$2:$I$6</c:f>
              <c:numCache>
                <c:formatCode>General</c:formatCode>
                <c:ptCount val="5"/>
                <c:pt idx="0">
                  <c:v>31</c:v>
                </c:pt>
              </c:numCache>
            </c:numRef>
          </c:val>
        </c:ser>
        <c:ser>
          <c:idx val="5"/>
          <c:order val="5"/>
          <c:tx>
            <c:v>Cycle 5 score</c:v>
          </c:tx>
          <c:spPr>
            <a:solidFill>
              <a:srgbClr val="66FF33"/>
            </a:solidFill>
          </c:spPr>
          <c:invertIfNegative val="0"/>
          <c:cat>
            <c:strRef>
              <c:f>'DD-time'!$D$2:$D$6</c:f>
              <c:strCache>
                <c:ptCount val="5"/>
                <c:pt idx="0">
                  <c:v>BG</c:v>
                </c:pt>
                <c:pt idx="1">
                  <c:v>IT</c:v>
                </c:pt>
                <c:pt idx="2">
                  <c:v>FR</c:v>
                </c:pt>
                <c:pt idx="3">
                  <c:v>DE</c:v>
                </c:pt>
                <c:pt idx="4">
                  <c:v>EN</c:v>
                </c:pt>
              </c:strCache>
            </c:strRef>
          </c:cat>
          <c:val>
            <c:numRef>
              <c:f>'DD-time'!$J$2:$J$6</c:f>
              <c:numCache>
                <c:formatCode>General</c:formatCode>
                <c:ptCount val="5"/>
                <c:pt idx="0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9640552"/>
        <c:axId val="289635848"/>
        <c:axId val="340384848"/>
      </c:bar3DChart>
      <c:catAx>
        <c:axId val="289640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9635848"/>
        <c:crosses val="autoZero"/>
        <c:auto val="0"/>
        <c:lblAlgn val="ctr"/>
        <c:lblOffset val="100"/>
        <c:noMultiLvlLbl val="0"/>
      </c:catAx>
      <c:valAx>
        <c:axId val="28963584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289640552"/>
        <c:crosses val="autoZero"/>
        <c:crossBetween val="between"/>
      </c:valAx>
      <c:serAx>
        <c:axId val="340384848"/>
        <c:scaling>
          <c:orientation val="minMax"/>
        </c:scaling>
        <c:delete val="1"/>
        <c:axPos val="b"/>
        <c:majorTickMark val="out"/>
        <c:minorTickMark val="none"/>
        <c:tickLblPos val="none"/>
        <c:crossAx val="289635848"/>
        <c:crosses val="autoZero"/>
      </c:serAx>
      <c:spPr>
        <a:effectLst>
          <a:glow rad="101600">
            <a:schemeClr val="accent2">
              <a:satMod val="175000"/>
              <a:alpha val="40000"/>
            </a:schemeClr>
          </a:glow>
        </a:effectLst>
      </c:spPr>
    </c:plotArea>
    <c:legend>
      <c:legendPos val="r"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bg-BG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11263" cy="492760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5484" y="2"/>
            <a:ext cx="2911263" cy="492760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r">
              <a:defRPr sz="1200"/>
            </a:lvl1pPr>
          </a:lstStyle>
          <a:p>
            <a:fld id="{8C328235-4A88-428F-9301-D89E3166CE5E}" type="datetimeFigureOut">
              <a:rPr lang="bg-BG" smtClean="0"/>
              <a:pPr/>
              <a:t>26.6.2017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360730"/>
            <a:ext cx="2911263" cy="492760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5484" y="9360730"/>
            <a:ext cx="2911263" cy="492760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r">
              <a:defRPr sz="1200"/>
            </a:lvl1pPr>
          </a:lstStyle>
          <a:p>
            <a:fld id="{7B4E9ECC-1CEE-4DB6-9251-2D2243E6366F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48422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996" cy="493154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4736" y="0"/>
            <a:ext cx="2911996" cy="493154"/>
          </a:xfrm>
          <a:prstGeom prst="rect">
            <a:avLst/>
          </a:prstGeom>
        </p:spPr>
        <p:txBody>
          <a:bodyPr vert="horz" lIns="90573" tIns="45287" rIns="90573" bIns="45287" rtlCol="0"/>
          <a:lstStyle>
            <a:lvl1pPr algn="r">
              <a:defRPr sz="1200"/>
            </a:lvl1pPr>
          </a:lstStyle>
          <a:p>
            <a:fld id="{C6A76DF8-AC36-43C3-AEB3-5A8F7E9918F3}" type="datetimeFigureOut">
              <a:rPr lang="bg-BG" smtClean="0"/>
              <a:pPr/>
              <a:t>26.6.2017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38188"/>
            <a:ext cx="4927600" cy="36972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3" tIns="45287" rIns="90573" bIns="45287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1516" y="4681023"/>
            <a:ext cx="5375268" cy="4435233"/>
          </a:xfrm>
          <a:prstGeom prst="rect">
            <a:avLst/>
          </a:prstGeom>
        </p:spPr>
        <p:txBody>
          <a:bodyPr vert="horz" lIns="90573" tIns="45287" rIns="90573" bIns="452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0472"/>
            <a:ext cx="2911996" cy="493153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4736" y="9360472"/>
            <a:ext cx="2911996" cy="493153"/>
          </a:xfrm>
          <a:prstGeom prst="rect">
            <a:avLst/>
          </a:prstGeom>
        </p:spPr>
        <p:txBody>
          <a:bodyPr vert="horz" lIns="90573" tIns="45287" rIns="90573" bIns="45287" rtlCol="0" anchor="b"/>
          <a:lstStyle>
            <a:lvl1pPr algn="r">
              <a:defRPr sz="1200"/>
            </a:lvl1pPr>
          </a:lstStyle>
          <a:p>
            <a:fld id="{8961367A-4E22-46FD-AC06-EFEFA10E3EE5}" type="slidenum">
              <a:rPr lang="bg-BG" smtClean="0"/>
              <a:pPr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7893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49324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19605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2834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502769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3614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435639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17606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441052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15744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10700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58379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7416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826804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894463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29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41730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4660209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76143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680059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56583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682003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6137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9388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8512751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90185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38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17134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76675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3185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9020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53858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15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27933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61367A-4E22-46FD-AC06-EFEFA10E3EE5}" type="slidenum">
              <a:rPr lang="bg-BG" smtClean="0"/>
              <a:pPr/>
              <a:t>16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91137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EFCBCEF-FF02-42ED-A5E8-1873069B85E8}" type="datetimeFigureOut">
              <a:rPr lang="en-US" smtClean="0"/>
              <a:pPr/>
              <a:t>6/26/2017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A74B1BD-CEDC-41FE-BE5C-31B3F7B516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2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14.pn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qecontrol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1628800"/>
            <a:ext cx="7632848" cy="2880320"/>
          </a:xfrm>
        </p:spPr>
        <p:txBody>
          <a:bodyPr>
            <a:normAutofit/>
          </a:bodyPr>
          <a:lstStyle/>
          <a:p>
            <a:pPr algn="ctr"/>
            <a:r>
              <a:rPr lang="bg-BG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31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r>
              <a:rPr lang="bg-BG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4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rgbClr val="04617B">
                    <a:satMod val="13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Кръгла маса</a:t>
            </a:r>
            <a:r>
              <a:rPr lang="en-GB" sz="1800" b="1" dirty="0" smtClean="0">
                <a:solidFill>
                  <a:srgbClr val="04617B">
                    <a:satMod val="13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bg-BG" sz="1800" b="1" dirty="0" smtClean="0">
                <a:solidFill>
                  <a:srgbClr val="04617B">
                    <a:satMod val="13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„Възможности за намаляване на административната тежест в строително-инвестиционния процес“ </a:t>
            </a:r>
            <a:br>
              <a:rPr lang="bg-BG" sz="1800" b="1" dirty="0" smtClean="0">
                <a:solidFill>
                  <a:srgbClr val="04617B">
                    <a:satMod val="13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rgbClr val="04617B">
                    <a:satMod val="13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 юни, КСБ</a:t>
            </a:r>
            <a:r>
              <a:rPr lang="bg-BG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3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221088"/>
            <a:ext cx="7704856" cy="2160240"/>
          </a:xfrm>
        </p:spPr>
        <p:txBody>
          <a:bodyPr>
            <a:normAutofit fontScale="85000" lnSpcReduction="20000"/>
          </a:bodyPr>
          <a:lstStyle/>
          <a:p>
            <a:pPr algn="ctr"/>
            <a:endParaRPr lang="en-US" sz="2400" b="1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bg-BG" sz="2400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bg-BG" b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нж</a:t>
            </a:r>
            <a:r>
              <a:rPr lang="bg-BG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Адриана Спасова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bg-BG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Магистър строително право и разрешаване на </a:t>
            </a: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споровете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King’s College London</a:t>
            </a:r>
            <a:endParaRPr lang="bg-BG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Акредитирана от </a:t>
            </a:r>
            <a:r>
              <a:rPr lang="en-GB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FIDIC </a:t>
            </a: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обучения и  КРС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Съдружник ИКюИ Контрол ООД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 на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 Group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1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 на УС на Българското общество по строително право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на Борда на Европейското общество по строително право</a:t>
            </a:r>
          </a:p>
          <a:p>
            <a:pPr algn="ctr">
              <a:spcBef>
                <a:spcPts val="0"/>
              </a:spcBef>
              <a:defRPr/>
            </a:pP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</a:t>
            </a:r>
            <a:r>
              <a:rPr lang="bg-BG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КС на БААИК, член на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FIDIC </a:t>
            </a: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EFCA</a:t>
            </a:r>
            <a:endParaRPr lang="bg-BG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 на Борда на директорите на Регион 2 и Представител </a:t>
            </a:r>
            <a:r>
              <a:rPr lang="bg-BG" sz="1400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България на </a:t>
            </a: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DRBF</a:t>
            </a:r>
            <a:endParaRPr lang="en-GB" altLang="fr-FR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700808"/>
            <a:ext cx="1188008" cy="1080008"/>
          </a:xfrm>
          <a:prstGeom prst="rect">
            <a:avLst/>
          </a:prstGeom>
        </p:spPr>
      </p:pic>
      <p:pic>
        <p:nvPicPr>
          <p:cNvPr id="7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2060848"/>
            <a:ext cx="833284" cy="576064"/>
          </a:xfrm>
          <a:prstGeom prst="rect">
            <a:avLst/>
          </a:prstGeom>
          <a:noFill/>
        </p:spPr>
      </p:pic>
      <p:pic>
        <p:nvPicPr>
          <p:cNvPr id="1026" name="Picture 2" descr="ka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6672"/>
            <a:ext cx="5810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76672"/>
            <a:ext cx="231775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548680"/>
            <a:ext cx="1363662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kiip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404664"/>
            <a:ext cx="99536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5357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Традиционна схема: общината като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BCB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пълна проектна документация -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plans application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Възможно е </a:t>
            </a:r>
            <a:r>
              <a:rPr lang="bg-BG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електронно представяне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документацията.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Пълната документация включва </a:t>
            </a:r>
            <a:r>
              <a:rPr lang="bg-BG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документите, необходими за Уведомление, плюс всякакви други чертежи, които са необходими, за да демонстрират, че проектът е в съответствие сроителните норми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Regulations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Освен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ситуационното решение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проектната документация обикновено включва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изчисления, разпределения, разрези и фасади в М 1:100 (или 1:200 за много големи сгради) и детайли в М 1:20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r>
              <a:rPr lang="bg-BG" sz="18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Минималният обхват и съдържание не се предписват: проектните документи трябва да включват достатъчно информация, така че </a:t>
            </a:r>
            <a:r>
              <a:rPr lang="en-GB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BCB</a:t>
            </a:r>
            <a:r>
              <a:rPr lang="en-GB" sz="18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може да провери съответствието им с техническите изисквания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специфицирани в </a:t>
            </a:r>
            <a:r>
              <a:rPr lang="en-GB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Schedule 1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en-GB" sz="18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Regulations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endParaRPr lang="bg-BG" sz="1800" b="1" i="1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68760"/>
            <a:ext cx="7560840" cy="5400600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Традиционна схема: общината като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BCB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с пълна проектна документация -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plans application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 представянето на пълната документация и заплащане на възнаграждението, общината има 5 седмици да процедира или отхвърли проектите, освен ако и двете страни не се съгласят да удължат срока за преглед.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Общината обикновено наема частни лица за проверката на конструктивните изчисления. Общината одобрява проектите в рамките на </a:t>
            </a:r>
            <a:r>
              <a:rPr lang="bg-BG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седмици, като в този срок включително ги съгласува с другите СКО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(например за пожарната безопасност и канализацията).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Липсата на отговор означава </a:t>
            </a:r>
            <a:r>
              <a:rPr lang="bg-BG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мълчаливо съгласие </a:t>
            </a:r>
            <a:r>
              <a:rPr lang="bg-BG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 5 седмици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Дори и преди да е изтекъл този срок, </a:t>
            </a:r>
            <a:r>
              <a:rPr lang="bg-BG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предприемачът има право да започне работите на свой риск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(процедурите за ПУП са приключили предварително).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Общината контролира строежа и сертифицира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съответствието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строежа с нормите след завършване – </a:t>
            </a:r>
            <a:r>
              <a:rPr lang="en-GB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Completion Certificate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bg-BG" sz="18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18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Частно сертифициране</a:t>
            </a:r>
            <a:r>
              <a:rPr lang="en-GB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</a:pP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Предприемачът и Одобреният инспектор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заедно уведомяват общината, че искат да използват опцията за частно сертифициране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прилагайки 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“</a:t>
            </a:r>
            <a:r>
              <a:rPr lang="bg-BG" sz="1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такива проектни документи, каквито може да бъдат предписани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друга информация за предвидените работи.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Общината трябва да приеме /отхвърли уведомлението в 10-дневен срок.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Ако приеме уведомлението, общината няма правомощия, докато уведомлението е в сила. През това време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bg-BG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 </a:t>
            </a:r>
            <a:r>
              <a:rPr lang="bg-BG" sz="18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задължен от закона да предприеме всички разумни стъпки, които ще му дадат възможност да се убеди, че са спазени съществените изисквания на </a:t>
            </a:r>
            <a:r>
              <a:rPr lang="en-GB" sz="1800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Regulations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r>
              <a:rPr lang="bg-BG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разлика от общината, </a:t>
            </a:r>
            <a:r>
              <a:rPr lang="en-GB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bg-BG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не може да облекчава нормативните изисквания.</a:t>
            </a:r>
          </a:p>
          <a:p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bg-BG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поема отговорността да сертифицира съответствие с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Regulations</a:t>
            </a:r>
            <a:r>
              <a:rPr lang="bg-BG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 общината, но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няма власт да наложи привеждането в съответствие – </a:t>
            </a:r>
            <a:r>
              <a:rPr lang="bg-BG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тази власт остава на общината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трябва да има адекватна застраховка професионална отговорност. </a:t>
            </a:r>
          </a:p>
          <a:p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268760"/>
            <a:ext cx="7488832" cy="5400600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Частно сертифициране</a:t>
            </a:r>
            <a:r>
              <a:rPr lang="en-GB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поискване от инвеститора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може да издаде </a:t>
            </a:r>
            <a:r>
              <a:rPr lang="en-GB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Plans Certificate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като сертифицира съответствието на проектите със строителните норми. 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 завършване на работите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издава </a:t>
            </a:r>
            <a:r>
              <a:rPr lang="en-GB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Certificate</a:t>
            </a:r>
            <a:r>
              <a:rPr lang="bg-BG" sz="18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8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Ако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счита, че не са спазени нормите, той/тя може да отмени първоначалното уведомление и да уведоми общината, която от този момент възстановява правомощията си да инспектира и да предприеме съответните административнонаказателни действия.</a:t>
            </a:r>
          </a:p>
          <a:p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Строителният контрол </a:t>
            </a:r>
            <a:r>
              <a:rPr lang="bg-BG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може да одобрява промени по време на инспекция през цялото време до завършване на строителството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Ако </a:t>
            </a:r>
            <a:r>
              <a:rPr lang="en-GB" sz="1800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поемат функциите на строителен контрол, тогава се внася </a:t>
            </a:r>
            <a:r>
              <a:rPr lang="bg-BG" sz="1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Уведомление за изменение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общината, която е приела пръвоначалното уведомление. “</a:t>
            </a:r>
            <a:r>
              <a:rPr lang="bg-BG" sz="1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Уведомлението за изменение се придружава от такива чертежи за предложените изменения, каквито може да бъдат поискани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”.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Хосе Анон</a:t>
            </a: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Главен инспектор строителен контрол за Кенсингтън и Челси</a:t>
            </a: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“</a:t>
            </a:r>
            <a:r>
              <a:rPr lang="bg-BG" sz="1800" i="1" dirty="0" smtClean="0"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Общинските служби бяха по-строги, но на това се сложи край с въвеждането на частните Одобрени инспектори като алтернатива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lang="en-US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</a:t>
            </a:r>
            <a:endParaRPr lang="bg-BG" sz="18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1800" dirty="0" smtClean="0"/>
          </a:p>
          <a:p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Законът за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урбанизма (</a:t>
            </a:r>
            <a:r>
              <a:rPr lang="en-US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Code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 </a:t>
            </a:r>
            <a:r>
              <a:rPr lang="en-US" sz="24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l’urbanisme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регулира разрешенията за строеж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Разрешение за строеж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permis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de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construire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PC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Разрешение за строеж и управление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permis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d'aménager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PA );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Разрешение за събаряне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permis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démolir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PD).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Предварителна декларация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déclaration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préalable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DP)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работите с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нисък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риск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По-малки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сгради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ЗП до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m</a:t>
            </a:r>
            <a:r>
              <a:rPr lang="en-GB" sz="2400" baseline="300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височина до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12 m),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басейни  с площ до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10 m</a:t>
            </a:r>
            <a:r>
              <a:rPr lang="en-GB" sz="2400" baseline="300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временни работи и т.н. и класифицирани площадки, контролирани по други режими, са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освободени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от всякакви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формалности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10186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Законът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строителството 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Code de la construction et de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l’habitation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спесифицира изискванията за строежите и дава правомощия на частния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технически контрол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contrôleur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technique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 оценява съответствието със стандартите за безопасност и достъпност.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Техническият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 е задължителен за някои строежи, изложени на природни или технологични опасности.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Строителният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 във Франция е базиран на риска и подкрепен от застрахователната система, която изисква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задължителна десетгодишна застраховка за гаранционна отговорност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в резултат на което в повечето случаи се използва технически контрол.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3232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Нивото на строителен контрол е свързано с няколко класификации, базирани на риска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Превенция на сеизмичния риск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Съгласно Закона за околната среда 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страната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 разделя на пет зони с увеличаваща се сеизмичност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Строежите са разпределени в четири категории по значимост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(I÷IV).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Обществени сгради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8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1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établissements</a:t>
            </a:r>
            <a:r>
              <a:rPr lang="en-GB" sz="18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8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recevant</a:t>
            </a:r>
            <a:r>
              <a:rPr lang="en-GB" sz="18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du public: ERP)</a:t>
            </a:r>
            <a:endParaRPr lang="en-US" sz="1800" b="1" i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Петте категории обществени сгради са определени според броя на посетителите им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Високи сгради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Строителството, реконструкцията и смяната на предназначението им изискват специална оторизация, която се получава като съгласуване в рамките на процедурата за разрешение за строеж. Компетентният орган проверява съответствието на проекта с изискванията за безопасност.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Високите сгради се категоризират според предназначението и височината им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7250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49295"/>
            <a:ext cx="7526147" cy="5420065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Минималният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брой проектни документи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РС се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идентифицира чрез апликационните форми, които са достъпни на уеб страницата 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правителството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r>
              <a:rPr lang="en-GB" sz="1800" b="1" i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http://vosdroits.service-public.fr/particuliers/N319.xhtml</a:t>
            </a:r>
            <a:endParaRPr lang="en-US" sz="1800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bg-BG" sz="16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Документацията се </a:t>
            </a:r>
            <a:r>
              <a:rPr lang="bg-BG" sz="16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представя в </a:t>
            </a:r>
            <a:r>
              <a:rPr lang="bg-BG" sz="16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 (2 за </a:t>
            </a:r>
            <a:r>
              <a:rPr lang="en-US" sz="16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DP</a:t>
            </a:r>
            <a:r>
              <a:rPr lang="bg-BG" sz="16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екземпляра </a:t>
            </a:r>
            <a:r>
              <a:rPr lang="bg-BG" sz="16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кмета, съдържа</a:t>
            </a:r>
            <a:r>
              <a:rPr lang="en-GB" sz="16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1600" u="sng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Ситуационна карта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Разрез през 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сградата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терена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на земята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Фасади и план покрив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Силует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Снимка на земята до сградата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Снимка зад сградата.</a:t>
            </a:r>
          </a:p>
          <a:p>
            <a:pPr marL="370332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Указано е в кои случаи </a:t>
            </a:r>
            <a:r>
              <a:rPr lang="bg-BG" sz="1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необходими допълнителни становища </a:t>
            </a:r>
            <a:r>
              <a:rPr lang="bg-BG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/сертификати 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(сертифициращи съответствието с изискванията за ООС,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превенция на риска, критериите за 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топлотехническите норми, свързване към не-колективна инфраструктура и др.). За сградите във високосеизмични райони и такива с циклони се изисква сертификат от технически контрол.  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spcBef>
                <a:spcPts val="0"/>
              </a:spcBef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2014 г. </a:t>
            </a:r>
            <a:r>
              <a:rPr lang="bg-BG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Предпроектно </a:t>
            </a:r>
            <a:r>
              <a:rPr lang="bg-BG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 за енергийни източници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84632" indent="-457200">
              <a:buFont typeface="+mj-lt"/>
              <a:buAutoNum type="arabicPeriod"/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4579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772816"/>
            <a:ext cx="7526147" cy="4896544"/>
          </a:xfrm>
        </p:spPr>
        <p:txBody>
          <a:bodyPr>
            <a:noAutofit/>
          </a:bodyPr>
          <a:lstStyle/>
          <a:p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DP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 издава до 1 месец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PCMI/PD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месеца и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PC/PA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месеца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Срокът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 удължава, ако се изисква специална оторизация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например за обществени сгради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24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Мълчанието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администрацията означава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съгласие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като при поискване може да се издаде сертификат, посочващ датата на строителното разрешение или липсата на възражение при Предварителна декларация (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DP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lvl="0" indent="-342900">
              <a:spcBef>
                <a:spcPts val="0"/>
              </a:spcBef>
              <a:buFont typeface="+mj-lt"/>
              <a:buAutoNum type="arabicPeriod"/>
            </a:pP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84632" indent="-457200">
              <a:buFont typeface="+mj-lt"/>
              <a:buAutoNum type="arabicPeriod"/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988192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560840" cy="5184576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Оторизация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строителство на обществени сгради 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ERP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Отделно искане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кмета, включващо 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екземпляра от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84632" lvl="0" indent="-457200">
              <a:spcBef>
                <a:spcPts val="0"/>
              </a:spcBef>
              <a:buFont typeface="+mj-lt"/>
              <a:buAutoNum type="alphaLcParenR"/>
            </a:pPr>
            <a:r>
              <a:rPr lang="bg-BG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Досие за достъпност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27532" lvl="2" indent="-342900" algn="l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Чертеж за външния достъп в 3-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27532" lvl="2" indent="-342900" algn="l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Разпределения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770382" lvl="2" indent="-285750" algn="l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Обяснителна записка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484632" indent="-457200">
              <a:spcBef>
                <a:spcPts val="0"/>
              </a:spcBef>
              <a:buFont typeface="+mj-lt"/>
              <a:buAutoNum type="alphaLcParenR"/>
            </a:pPr>
            <a:r>
              <a:rPr lang="bg-BG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Досие за безопасност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27532" lvl="2" indent="-342900" algn="l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Спецификация на материалите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27532" lvl="2" indent="-342900" algn="l">
              <a:spcBef>
                <a:spcPts val="0"/>
              </a:spcBef>
              <a:buSzPct val="80000"/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Евакуационни планове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Срокът за преглед е </a:t>
            </a:r>
            <a:r>
              <a:rPr lang="bg-BG" sz="16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месеца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2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bg-BG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рамките на срока одобряващият орган изпраща един от екземплярите на Комисията за безопасност и достъпност за становище, което се счита, че е положително, ако не е издадено до 2 месеца. </a:t>
            </a:r>
            <a:r>
              <a:rPr lang="bg-BG" sz="12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Оторизацията се счита дадена, ако няма отговор до 5 месеца. </a:t>
            </a:r>
            <a:r>
              <a:rPr lang="bg-BG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случай на искане за дерогация обаче, липсата на отговор е мълчалив отказ. </a:t>
            </a:r>
            <a:endParaRPr lang="en-US" sz="12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6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Задължителният технически контрол обхваща:</a:t>
            </a:r>
            <a:endParaRPr lang="en-US" sz="1600" b="1" u="sng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en-GB" sz="16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ERP</a:t>
            </a:r>
            <a:r>
              <a:rPr lang="en-GB" sz="16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1÷4 </a:t>
            </a:r>
            <a:r>
              <a:rPr lang="bg-BG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категория</a:t>
            </a:r>
            <a:r>
              <a:rPr lang="en-GB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 изключение на тези с минимален брой посетители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);</a:t>
            </a:r>
            <a:endParaRPr lang="en-US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r>
              <a:rPr lang="bg-BG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Строежи </a:t>
            </a:r>
            <a:r>
              <a:rPr lang="bg-BG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сеизмични райони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2, 3, 4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Категория по значимост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III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IV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сгради с най-горна етажна плоча над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8 m </a:t>
            </a:r>
            <a:r>
              <a:rPr lang="bg-BG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над терена в сеизмични райони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4 </a:t>
            </a:r>
            <a:r>
              <a:rPr lang="bg-BG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или</a:t>
            </a:r>
            <a:r>
              <a:rPr lang="en-GB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5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 т.н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bg-BG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591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53244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endParaRPr lang="en-US" sz="13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196752"/>
            <a:ext cx="7560840" cy="5472608"/>
          </a:xfrm>
        </p:spPr>
        <p:txBody>
          <a:bodyPr>
            <a:normAutofit fontScale="92500" lnSpcReduction="20000"/>
          </a:bodyPr>
          <a:lstStyle/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Дълго време проучвах опита на европейските държави за разрешителните режими и строителния контрол чрез интервюта, посещения в консултантски фирми, ЕФКА, но напрупаната информация бе откъслечна и не даваше възможност за стойностен анализ.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През 2014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г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предадох дисертация (дипломна работа) за магистратура по строително право и разрешаване на споровете към Центъра за строително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и разрешаване на споровете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Кингс Колидж Лондон, под ръководството на Филип Бритън, бивш Директор на Центъра, професор в Англия и Австралия: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По-бюрократичен ли е режимът за РС в България?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английския, немския, френския и италианския режими)</a:t>
            </a:r>
            <a:endParaRPr lang="bg-BG" sz="24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Дисертацията бе одобрена „със заслуги“ от Училището по право в Кингс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Колидж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Лондон.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Дисертацията спечели втора награда за 2015 г. на Европейското общество по строително право.</a:t>
            </a: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871295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76672"/>
            <a:ext cx="850038" cy="64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Франция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7310123" cy="5112568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Оторизация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строителство на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високи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сгради </a:t>
            </a:r>
            <a:endParaRPr lang="bg-BG" sz="2400" b="1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Отделно искане на префекта, 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екземпляра от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13182" lvl="0" indent="-28575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Техническа записка с мерки за безопасност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13182" lvl="0" indent="-28575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на проектните параметри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Срокът за преглед е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месеца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липса на решение в срок, оторизацията се счита за дадена.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Оторизацията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също така сертифицира съответствието с изискванията за достъпност, пожарна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безопасност 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паник превенция.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900px-Flag_of_France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810680"/>
            <a:ext cx="565170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17440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7310123" cy="5420065"/>
          </a:xfrm>
        </p:spPr>
        <p:txBody>
          <a:bodyPr>
            <a:noAutofit/>
          </a:bodyPr>
          <a:lstStyle/>
          <a:p>
            <a:r>
              <a:rPr lang="bg-BG" sz="20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Отговорността за строителния закон е поделена между федералното правителство и правителствата на провинциите.</a:t>
            </a:r>
          </a:p>
          <a:p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Законът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устройството на територията е федерален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Всяка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провинция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издава свой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отделен строителен закон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Bauordnung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който дава проавомощия на компетентния министър да издава наредби 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Bauvorlagenverordnung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които специфицират проектната документация, необходима за издаването на разрешение за строеж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различните провинции сградите имат различни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класификации на база на риска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в зависимост от височината им. Процедурите за строителен контрол са свързани с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класификацията.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2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Разгледани </a:t>
            </a:r>
            <a:r>
              <a:rPr lang="bg-BG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 наредбите на Бранденбург</a:t>
            </a:r>
            <a:r>
              <a:rPr lang="en-GB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Байерн</a:t>
            </a:r>
            <a:r>
              <a:rPr lang="en-GB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bg-BG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но следващите референциите ще са само към разпоредбите на Бранденбург</a:t>
            </a:r>
            <a:r>
              <a:rPr lang="en-GB" sz="12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12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7149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249295"/>
            <a:ext cx="7238115" cy="5420065"/>
          </a:xfrm>
        </p:spPr>
        <p:txBody>
          <a:bodyPr>
            <a:noAutofit/>
          </a:bodyPr>
          <a:lstStyle/>
          <a:p>
            <a:pPr lvl="0"/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Разрешение за строеж</a:t>
            </a:r>
            <a:r>
              <a:rPr lang="en-GB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u="sng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Baugenehmigung</a:t>
            </a:r>
            <a:r>
              <a:rPr lang="en-GB" sz="2400" b="1" i="1" u="sng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400" b="1" i="1" u="sng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Строителният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BAB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Bauaufsichtsbehörde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проверява съотвествието с ПУП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приложими нормативи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Немският закон признава приниципа на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процедурното сливане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проверява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документите за разрешение за строеж и </a:t>
            </a:r>
            <a:r>
              <a:rPr lang="bg-BG" sz="24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потвърждава получаването до 2 седмици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След това изисква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съгласувания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от другите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органи: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съгласуват проекта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едномесечен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срок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rgbClr val="FF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Приложимо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мълчаливото съгласие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за ускоряване на процедурата е възможно да се проведе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конферентна среща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издава РС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месец след съгласуванията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6046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7166107" cy="5256584"/>
          </a:xfrm>
        </p:spPr>
        <p:txBody>
          <a:bodyPr>
            <a:noAutofit/>
          </a:bodyPr>
          <a:lstStyle/>
          <a:p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Процедура за опростено разрешение за строеж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Vereinfachtes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Baugenehmigungsverfahren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приложима за ниско и средновисоки сгради, които са в съответствие с действащ устройствен план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Bebauungsplan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се присъединяват към съществуваща инфраструктура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Срокът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съгласуване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опростено разрешение за строеж и процедура за уведомление е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 седмици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проверява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съответствието с устройствения план и другите закони и издава разрешение за строеж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 1 месец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3430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382131" cy="5184576"/>
          </a:xfrm>
        </p:spPr>
        <p:txBody>
          <a:bodyPr>
            <a:noAutofit/>
          </a:bodyPr>
          <a:lstStyle/>
          <a:p>
            <a:pPr lvl="0"/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Уведомление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строеж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Bauanzeigeverfahren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Процедурата 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приложима за ниски сгради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 са в съответствие с действащ устройствен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и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налична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потвърждава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получаването на уведомлението в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-седмичен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en-GB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Строителството може да започне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месец след подаване на уведомлението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няма отказ от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Заинтересованите страни могат да видят проекта при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Строежите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най-нисък риск са освободени от всякакви формалности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929127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393311"/>
            <a:ext cx="7526147" cy="5420065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Искането за РС трябва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екземпляра от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Извадка от кадастрална карта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1:1000).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Ситуационен план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Lageplan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включващ информация за съществуващи и бъдещи строежи, техническа инфраструктура и дървета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Строителни чертежи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16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Bauzeichnungen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включително разпределения, разрези и фасади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на строителството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(Baubeschreibung)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 спецификация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демонстрираща съответствие с ПУП и нормативните изисквания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Доказателства за стабилитета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(Standsicherheitsnachweis)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включително конструктивни изчисления, чертежи и обяснителна записка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Доказателства за пожарната безопасност </a:t>
            </a:r>
            <a:r>
              <a:rPr lang="en-GB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(Brandschutznachweis)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не са включени в горните документи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Ситуационни планове в 2 екземпляра с информация за снабдяване с вода и енергия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заустване на канализация и пътен достъп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случай че няма обществена инфраструктура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lvl="0" indent="-4572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Специфични допълнителни документи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трябва да се осигурят други съгласувания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 допълнителен екземпляр от горните документи за всеки съгласуващ орган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77587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060848"/>
            <a:ext cx="7310123" cy="4608512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Обхватът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съдържанието на документите са еднакви за трите процедури.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Предприемачът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Bauherr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представя същите документи за опростената процедура и за процедурата с уведомление на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плюс декларация за съответствие от проектанта, удостоверяваща, че не се иска дерогиране на нормите. Последната точка 8 не важи за процедурата за уведомление за строеж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4793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7382131" cy="5256584"/>
          </a:xfrm>
        </p:spPr>
        <p:txBody>
          <a:bodyPr>
            <a:noAutofit/>
          </a:bodyPr>
          <a:lstStyle/>
          <a:p>
            <a:pPr algn="just"/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назначава 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проверяващ инженер от своите служители или външен независим технически контрол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Prüfingenieure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проверката на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пожарната безопасност и стабилитета на конструкцията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Приватизацията на проверките е предмет на продължаващ дебат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някои провинции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BAB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отговаря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за проверките на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специални конструкции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висок риск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останалите проекти 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предприемачът назначава частен проверяващ инженер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endParaRPr lang="bg-BG" sz="2400" b="1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случай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стандартни конструкции с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нисък риск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проектантът попълва формуляр, съдържащ каталог с критерии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2104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Германия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7238115" cy="4680520"/>
          </a:xfrm>
        </p:spPr>
        <p:txBody>
          <a:bodyPr>
            <a:noAutofit/>
          </a:bodyPr>
          <a:lstStyle/>
          <a:p>
            <a:pPr algn="just"/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Разпоредбите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 дават възможност за електронно подаване на документи за разрешение за строеж, но процесът е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напълно реализиран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в някои общини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8" name="Picture 7" descr="1000px-Flag_of_Germa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810680"/>
            <a:ext cx="524252" cy="343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092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484784"/>
            <a:ext cx="7589165" cy="5184576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Консолидиран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строителен закон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(T.U.E.)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издаден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 2001 г. като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Декрет на президента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кодифицира режимите за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правомощия на регионите да приемат подзаконова нормативно уредба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Оправомощава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общините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контролират строежите.</a:t>
            </a:r>
          </a:p>
          <a:p>
            <a:pPr algn="just"/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T.U.E.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едно гише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S.U.E.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S.U.A.P.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 може да издаде разрешение за строеж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 осигури всички съгласувания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изисквани от специалните закони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Изменението на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T.U.E.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2011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г. въвежда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електронното подаване на документите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Ремонтите и временното строителство са изключени от разрешителния режим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52137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1124886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rmAutofit lnSpcReduction="10000"/>
          </a:bodyPr>
          <a:lstStyle/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Темата включва сравнение на съществуващите режими за идентифициране на бюрократичните им характеристики и класиране според ненужното бреме на строителното законодателство. 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Целта е да се демонстрира къде сме ние и да се предложи опростяване на режима, следвайки най-добрите европейски практики.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Опростяването освен икономическите ползи за бизнеса ще елиминира корупцията и ще донесе ползи за цялото общество. 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Проучването включва структуриране на проблемите, анализ на законодателствата, подготовка на модел, оценяване и препоръки, следвайки </a:t>
            </a:r>
            <a:r>
              <a:rPr lang="en-GB" sz="2400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Public Policy </a:t>
            </a:r>
            <a:r>
              <a:rPr lang="en-GB" sz="2400" i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Analysis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Dunn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30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340768"/>
            <a:ext cx="7454139" cy="5328592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НСН</a:t>
            </a:r>
            <a:r>
              <a:rPr lang="it-I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Collaudo </a:t>
            </a:r>
            <a:r>
              <a:rPr lang="it-IT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statico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СМР за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стоманобетонни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метални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контролират от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</a:t>
            </a:r>
            <a:r>
              <a:rPr lang="bg-BG" sz="2400" b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инж./арх.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г.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Камарата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който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участва в проектирането и строителството.</a:t>
            </a:r>
            <a:endParaRPr lang="en-US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it-IT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Collaudatore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сертифицира съответствието на конструкцията след завършването на грубия строеж пред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регионалната техническа служба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Освен контрола на този етап, може да има и междинен контрол при по-сложни конструкции.</a:t>
            </a: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Подобен режим има и за инсталациите – ВЕИ в сгради, ел, ВиК, газ, ОВК и оборудване като асансьори, мобилни стълби.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НСН сертифицира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инсталациите (с изключение на ВиК и оборудване),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внасят проекти за одобряване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878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7382131" cy="5256584"/>
          </a:xfrm>
        </p:spPr>
        <p:txBody>
          <a:bodyPr>
            <a:noAutofit/>
          </a:bodyPr>
          <a:lstStyle/>
          <a:p>
            <a:r>
              <a:rPr lang="bg-BG" sz="24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Реконструкциите</a:t>
            </a:r>
            <a:r>
              <a:rPr lang="bg-BG" sz="24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преустройствата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и/или смяната на предназначението за търговски обекти, външни настилки, външни финиши и соларни панели са също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освободени от разрешение за строеж, но подлежат на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за започване на строителството</a:t>
            </a:r>
            <a:r>
              <a:rPr lang="en-GB" sz="2400" b="1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Inizio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Lavori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C.I.L.)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първите два случая уведомлението се придружава от </a:t>
            </a:r>
            <a:r>
              <a:rPr lang="bg-BG" sz="24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доклад</a:t>
            </a:r>
            <a:r>
              <a:rPr lang="en-GB" sz="24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издаден от сертифицирано техническо </a:t>
            </a:r>
            <a:r>
              <a:rPr lang="bg-BG" sz="24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лице, удостоверяващ </a:t>
            </a:r>
            <a:r>
              <a:rPr lang="bg-BG" sz="2400" u="sng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съответствието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строителството с устройствените и технически норми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Към доклада се прилагат проекти и процедурата се нарича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потвърдено уведомление за започване на строителството</a:t>
            </a:r>
            <a:r>
              <a:rPr lang="en-GB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Comunicazione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Inizio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Lavori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Asseverata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C.I.L.A.).</a:t>
            </a:r>
            <a:endParaRPr lang="en-US" sz="2400" b="1" i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9054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1412776"/>
            <a:ext cx="7454139" cy="5256584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от 12 юли 2011 г.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опрости режима за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възстановяване и консервация на частни обекти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са в съответстве с ПУП и изискванията за зоната, като въведе процедурата за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сертифицирано сигналициране за започване на работите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Segnalazione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Certificata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Inizio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à: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могат да започнат след сигнализирането, подобно на процедурите за уведомление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Законът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също така въвежда института на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мълчаливото съгласие за разрешенията за строеж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освен в случаите на ограничения, свързани с опазването на околната среда, пейзажа или културното наследство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1588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49294"/>
            <a:ext cx="7670163" cy="5284649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Реновациите и новите сроежи, които са в съответствие с устойствения план, подлежат на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за строеж 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Denuncia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Inizio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Attivit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à: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като алтернатива на процедурата за разрешение за строеж.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Отклоненията 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разрешенията за строеж, които не изменят предназначението/ категорията/ контура на сградата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може също така да се изпълняват след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Уведомлението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строеж се внася поне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дни преди началото на строителството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придружено от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детайлен доклад, подписан от квалифициран проектант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сертифициращ съответствието 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разпоредбите за устройство на територията и с техническите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норми 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9664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05352"/>
            <a:ext cx="7670163" cy="5328592"/>
          </a:xfrm>
        </p:spPr>
        <p:txBody>
          <a:bodyPr>
            <a:noAutofit/>
          </a:bodyPr>
          <a:lstStyle/>
          <a:p>
            <a:pPr algn="just"/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изключение 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работите,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освободени от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тези, за които се уведомява, за останалите се изисква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разрешение за строеж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permesso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costruire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процедурата 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проверява искането,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съгласува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със СКО и издава </a:t>
            </a:r>
            <a:r>
              <a:rPr lang="bg-BG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на </a:t>
            </a:r>
            <a:r>
              <a:rPr lang="bg-BG" sz="24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 след внасяне на искането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Оговорното лице може да организира среща за обсъждане с органите, които не са издали положителни становища. Процедурата в такъв случай завършва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дни по-късно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Сроковете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 двойно по-дълги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сложни проекти.</a:t>
            </a:r>
          </a:p>
          <a:p>
            <a:pPr algn="just"/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bg-BG" sz="24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оправомощава регионите да разширяват списъка на работи, освободени от РС, както и на строежите, подлежащи на уведомление за строеж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68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670163" cy="5204592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Оторизацията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начало на строителството в сеизмични зони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Оторизацията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издава </a:t>
            </a:r>
            <a:r>
              <a:rPr lang="bg-BG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60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Ако не е получена, след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 се изпълняват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 подготвителни работи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Регионалната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наредба за Лацио въвежда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електронното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подаване на проектите за оторизацията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Компетентната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комисия проверява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проектите в сеизмични зони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2A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2B;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5%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зони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3A and 3B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проектите с публично финансиране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се проверяват проектите, Регионалната инфраструктурна дирекция издава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сертификат за предаване на проектите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който играе ролята на сеизмична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оторизация</a:t>
            </a:r>
            <a:r>
              <a:rPr lang="en-GB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4433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1249295"/>
            <a:ext cx="7454139" cy="5368072"/>
          </a:xfrm>
        </p:spPr>
        <p:txBody>
          <a:bodyPr>
            <a:noAutofit/>
          </a:bodyPr>
          <a:lstStyle/>
          <a:p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Регионалните наредби специфицират минималното съдържание на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които се прилагат към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уведомлението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искането за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документите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изброяват във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формуляри,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достъпни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интернет</a:t>
            </a:r>
            <a:r>
              <a:rPr lang="en-US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Общия регулационен план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1:5000-1:10000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Извлечение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кадастралната карта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1:1000-1:2000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генерален план на площадката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1:500-1:1000);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площадката с разрези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1:200-1:500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Архитектуран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проект, включително разпределения, разрези и фасади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1:100-1:200)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детайли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1:10-1:20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технологичното оборудване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когато се изисква съгласно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D.M. 37/08,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съдържащ като минимум схеми/планове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1:100-1:200)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технически доклад</a:t>
            </a:r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достъпност/ видимост 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1:50-1:100). </a:t>
            </a:r>
            <a:endParaRPr lang="bg-BG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+mj-lt"/>
              <a:buAutoNum type="arabicPeriod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Допълнително се изискват специфични доклади</a:t>
            </a:r>
            <a:r>
              <a:rPr lang="it-IT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 архитектура и биосгради</a:t>
            </a:r>
            <a:r>
              <a:rPr lang="it-IT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 цикъл</a:t>
            </a:r>
            <a:r>
              <a:rPr lang="it-IT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Културно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наследство</a:t>
            </a:r>
            <a:r>
              <a:rPr lang="it-IT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на зоната</a:t>
            </a:r>
            <a:r>
              <a:rPr lang="it-IT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3221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49295"/>
            <a:ext cx="7655174" cy="5349485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 за сеизмична оторизация</a:t>
            </a:r>
            <a:endParaRPr lang="bg-BG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Регионалната техническа служба определя минималното съдържание на проекта. Във всички случаи се представят 2 екземпляра от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разпределенията, разрезите, фасадите и конструктивните детайли и технически доклад с изчисления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гишето, което изпраща проекта за проверка на регионалния компетентен технически офис.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за започване на стоманобетонови и стоманени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екземпляра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изчисления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конструктивни чертежи и доклад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подписан от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проектанта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проекта, съдържащ характеристиките на материалите, които ще се използват.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Измененията на проекта също трябва да се обявят преди изпълнението им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221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Италия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655174" cy="5186004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документация за пожарната</a:t>
            </a:r>
          </a:p>
          <a:p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 за по-сложни работи (Категории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GB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трябва да се представят за проверка на едно гише, или директно в пожарната, която издава ОС с противопожарните критерии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срок от 60 дни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който трябва да се представи в 1 екземпляр на хартия: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 доклад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1:2000-1:200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Разпределения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 </a:t>
            </a:r>
            <a:r>
              <a:rPr lang="en-GB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1:50-1:200), 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вкл. ПБ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Разрези</a:t>
            </a:r>
            <a:r>
              <a:rPr lang="en-GB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16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А се представя декларация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придружена от проекта в същия обхват.</a:t>
            </a:r>
            <a:r>
              <a:rPr lang="en-US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1024px-Flag_of_Ital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1833" y="751811"/>
            <a:ext cx="427861" cy="30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57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836854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</a:pP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Идентифицирани са 4 препоръчителни зони за промяна при одобряване на проекти за РС в България:</a:t>
            </a:r>
          </a:p>
          <a:p>
            <a:pPr marL="0" algn="just">
              <a:lnSpc>
                <a:spcPct val="120000"/>
              </a:lnSpc>
            </a:pPr>
            <a:r>
              <a:rPr lang="bg-BG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Зона А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Категоризацията на строежите не е адекватно свързана с нивото на строителен контрол</a:t>
            </a:r>
          </a:p>
          <a:p>
            <a:pPr marL="0" algn="just">
              <a:lnSpc>
                <a:spcPct val="120000"/>
              </a:lnSpc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Контролът на проектите, които се одобряват за РС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категории 4 и 5 е излишно обременен!</a:t>
            </a:r>
          </a:p>
          <a:p>
            <a:pPr marL="0" algn="just">
              <a:lnSpc>
                <a:spcPct val="120000"/>
              </a:lnSpc>
            </a:pPr>
            <a:r>
              <a:rPr lang="bg-BG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Зона В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Минималният обхват и съдържание на </a:t>
            </a:r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проектите за </a:t>
            </a:r>
            <a:r>
              <a:rPr lang="bg-BG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РС са излишно </a:t>
            </a:r>
            <a:r>
              <a:rPr lang="bg-BG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обременени</a:t>
            </a:r>
            <a:endParaRPr lang="bg-BG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Прекалено много части, печати и подписи!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44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908862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rmAutofit lnSpcReduction="10000"/>
          </a:bodyPr>
          <a:lstStyle/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Проучването се базира на: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Закони, наредби, съдебна практика;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Сравнителни анализи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Технологичния унивеситет Делфт, доклади и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политики на ЕК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Световна банка, Консорциума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европейски строителен контрол, водещи доклади в Англия 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България и др.;  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Статистика на Д АГ, ДНСК и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Евростат;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Интервюта на професионалисти по Въпросник 1, включително посещения на 2 общини в Лондон и Техническата служба в Рим, конферентни връзки с технически контроли в Германия и консултанти във Франция;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Интервюта на ДНСК, КАБ, КИИП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други. 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370332" indent="-342900" algn="just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 smtClean="0"/>
          </a:p>
          <a:p>
            <a:endParaRPr lang="bg-BG" dirty="0"/>
          </a:p>
          <a:p>
            <a:endParaRPr lang="bg-BG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745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</a:pPr>
            <a:r>
              <a:rPr lang="bg-BG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Зона </a:t>
            </a:r>
            <a:r>
              <a:rPr 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bg-BG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Дублиране на одобрения и правна несигурност</a:t>
            </a:r>
          </a:p>
          <a:p>
            <a:pPr marL="0" algn="just">
              <a:lnSpc>
                <a:spcPct val="120000"/>
              </a:lnSpc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Одобряването от институциите се дублира с Оценката за съответствие на Консултанта; правната несигурност създава пълзяща бюрокрация, увеличена от липсата на мълчаливо съгласие.</a:t>
            </a:r>
          </a:p>
          <a:p>
            <a:pPr marL="0" algn="just">
              <a:lnSpc>
                <a:spcPct val="120000"/>
              </a:lnSpc>
            </a:pPr>
            <a:r>
              <a:rPr lang="bg-BG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Зона </a:t>
            </a:r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</a:t>
            </a:r>
            <a:r>
              <a:rPr lang="bg-BG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Бюрократичен режим за разрешаване на промени на проекта по време на строителството</a:t>
            </a:r>
          </a:p>
          <a:p>
            <a:pPr marL="0" algn="just">
              <a:lnSpc>
                <a:spcPct val="120000"/>
              </a:lnSpc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Разрешителният режим за допустими съществени отклонения създава неразумно забавяне, водещо до системно нарушение на ЗУТ.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94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836854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Autofit/>
          </a:bodyPr>
          <a:lstStyle/>
          <a:p>
            <a:pPr algn="just"/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 са само процедурите за одобряване на проекти и РС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след влизане в сила на ПУП и Решение по ОВОС, без специфичните съгласувателни процедури за присъединяване, пресичания и културно наследство.</a:t>
            </a: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Извлечени са данни за мултикритериалния анализ.</a:t>
            </a:r>
          </a:p>
          <a:p>
            <a:pPr algn="just"/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Проучването на законодателството на Германия, Франция, Италия и Англия доказва, че </a:t>
            </a: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България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процедурите за строежи с нисък и среден риск с малък брой посетители се нуждаят от облекчаване</a:t>
            </a:r>
            <a:r>
              <a:rPr lang="bg-BG" sz="2400" b="1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bg-BG" sz="2400" b="1" u="sng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Строежите от пета и шеста категории би трябвало да се съобщават</a:t>
            </a:r>
            <a:r>
              <a:rPr lang="bg-BG" sz="24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съответствие с добрите европейски практики, като отпадне разрешителният режим.</a:t>
            </a: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3571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6021288"/>
            <a:ext cx="7560840" cy="648072"/>
          </a:xfrm>
        </p:spPr>
        <p:txBody>
          <a:bodyPr>
            <a:noAutofit/>
          </a:bodyPr>
          <a:lstStyle/>
          <a:p>
            <a:pPr marL="0" algn="just"/>
            <a:r>
              <a:rPr lang="en-US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съответствие с ПУП, изградена инфраструктура</a:t>
            </a:r>
          </a:p>
          <a:p>
            <a:pPr marL="0" algn="just"/>
            <a:r>
              <a:rPr lang="bg-BG" sz="16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ОПРОСТЕНОТО РАЗРЕШЕНИЕ НЕ СЕ ОДОБРЯВАТ ПРОЕКТИ</a:t>
            </a:r>
          </a:p>
          <a:p>
            <a:pPr marL="0" algn="just"/>
            <a:endParaRPr lang="bg-BG" sz="1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/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bg-BG" sz="1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bg-BG" sz="1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818139"/>
              </p:ext>
            </p:extLst>
          </p:nvPr>
        </p:nvGraphicFramePr>
        <p:xfrm>
          <a:off x="1115616" y="1628799"/>
          <a:ext cx="7526148" cy="4241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232"/>
                <a:gridCol w="1050846"/>
                <a:gridCol w="1050846"/>
                <a:gridCol w="1051689"/>
                <a:gridCol w="1050846"/>
                <a:gridCol w="1051689"/>
              </a:tblGrid>
              <a:tr h="576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Процедури/</a:t>
                      </a:r>
                      <a:r>
                        <a:rPr lang="bg-BG" sz="16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законодателство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Бранден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бург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Умбрия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Освободени от РС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Уведомление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16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16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GB" sz="1600" kern="1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1600" kern="1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Опростено разрешение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C000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Разрешение за строеж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Узаконяване</a:t>
                      </a:r>
                      <a:endParaRPr lang="en-US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  <a:tr h="264219">
                <a:tc gridSpan="6">
                  <a:txBody>
                    <a:bodyPr/>
                    <a:lstStyle/>
                    <a:p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Процедури за строежи с нисък и среден риск </a:t>
                      </a:r>
                      <a:r>
                        <a:rPr lang="en-GB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bg-BG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цветове като горе</a:t>
                      </a:r>
                      <a:r>
                        <a:rPr lang="en-GB" sz="16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Ремонти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Оранжерии 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&lt;150 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600" b="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Селскостопански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Вили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&lt;35 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GB" sz="1600" b="0" baseline="30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H&lt;4 m 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39464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Жилища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&lt;40m</a:t>
                      </a:r>
                      <a:r>
                        <a:rPr lang="en-GB" sz="1600" b="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H&lt;7m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53407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Жилища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&gt;40m</a:t>
                      </a:r>
                      <a:r>
                        <a:rPr lang="en-GB" sz="1600" b="0" baseline="300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,H&lt;7 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m*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Жилищни 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H&lt;15 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m*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</a:tr>
              <a:tr h="246798">
                <a:tc>
                  <a:txBody>
                    <a:bodyPr/>
                    <a:lstStyle/>
                    <a:p>
                      <a:r>
                        <a:rPr lang="bg-BG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Хотели</a:t>
                      </a:r>
                      <a:r>
                        <a:rPr lang="en-GB" sz="1600" b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GB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H&lt;7m</a:t>
                      </a:r>
                      <a:endParaRPr lang="en-US" sz="16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>
            <a:off x="755576" y="3861048"/>
            <a:ext cx="360040" cy="7200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>
            <a:off x="755576" y="4581128"/>
            <a:ext cx="225739" cy="79208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789150" y="5373216"/>
            <a:ext cx="158589" cy="5040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7504" y="3861048"/>
            <a:ext cx="760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Нисък риск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1" y="4725144"/>
            <a:ext cx="98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Индивидуални 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503" y="5373216"/>
            <a:ext cx="873811" cy="584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6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Среден риск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86676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98087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По-бюрократичен ли е режимът за РС в България? </a:t>
            </a:r>
            <a:r>
              <a:rPr lang="ru-RU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английския, немския, френския и италианския режими </a:t>
            </a:r>
            <a: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14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Centre of Construction Law &amp; Dispute Resolution, King’s College London</a:t>
            </a:r>
            <a:r>
              <a:rPr lang="bg-BG" sz="1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Autofit/>
          </a:bodyPr>
          <a:lstStyle/>
          <a:p>
            <a:pPr algn="just"/>
            <a:r>
              <a:rPr lang="bg-BG" sz="24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Разрешения за строеж София 09.2013 г. – 08.2014 г.</a:t>
            </a:r>
          </a:p>
          <a:p>
            <a:pPr algn="just">
              <a:spcBef>
                <a:spcPts val="0"/>
              </a:spcBef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26% </a:t>
            </a:r>
            <a:r>
              <a:rPr lang="bg-BG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строежи с нисък </a:t>
            </a: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(шеста категория по ЗУТ) </a:t>
            </a:r>
          </a:p>
          <a:p>
            <a:pPr algn="just">
              <a:spcBef>
                <a:spcPts val="0"/>
              </a:spcBef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 строежи среден риск </a:t>
            </a: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(22% кат. 4 и 28% кат. 5)</a:t>
            </a:r>
          </a:p>
          <a:p>
            <a:pPr algn="just"/>
            <a:endParaRPr lang="bg-BG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800"/>
              </a:spcBef>
            </a:pPr>
            <a:r>
              <a:rPr lang="bg-BG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Облекчаването на строителния контрол на строежите с нисък и среден риск има най-голям потенциал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намаляване на регулациите, при максимално запазване здравето, живота на хората и околната среда.</a:t>
            </a: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68229342"/>
              </p:ext>
            </p:extLst>
          </p:nvPr>
        </p:nvGraphicFramePr>
        <p:xfrm>
          <a:off x="2771800" y="2636912"/>
          <a:ext cx="3874135" cy="2478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823729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908862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pPr algn="just"/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за два реални строежа със среден риск:</a:t>
            </a: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7" name="Picture 6" descr="&amp;Pcy;&amp;rcy;&amp;ocy;&amp;dcy;&amp;acy;&amp;vcy;&amp;acy; &amp;kcy;&amp;hardcy;&amp;shchcy;&amp;acy; &amp;dcy;&amp;ocy; &amp;mcy;&amp;acy;&amp;gcy;&amp;acy;&amp;zcy;&amp;icy;&amp;ncy; &amp;Mcy;&amp;iecy;&amp;tcy;&amp;rcy;&amp;ocy; &amp;lcy;&amp;yucy;&amp;lcy;&amp;icy;&amp;ncy; - 200 &amp;kcy;&amp;vcy;.&amp;mcy;. - 250 000 &amp;IEcy;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916832"/>
            <a:ext cx="288032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873573"/>
              </p:ext>
            </p:extLst>
          </p:nvPr>
        </p:nvGraphicFramePr>
        <p:xfrm>
          <a:off x="1064584" y="4149080"/>
          <a:ext cx="7526146" cy="24812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3073"/>
                <a:gridCol w="3763073"/>
              </a:tblGrid>
              <a:tr h="368681"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Жилищна сграда 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bg-BG" sz="24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Медицински център</a:t>
                      </a:r>
                      <a:endParaRPr kumimoji="0" lang="en-US" sz="24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68681"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5 по ЗУТ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4 по ЗУТ</a:t>
                      </a:r>
                      <a:endParaRPr lang="en-US" sz="2400" dirty="0"/>
                    </a:p>
                  </a:txBody>
                  <a:tcPr/>
                </a:tc>
              </a:tr>
              <a:tr h="921702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Ст.б. конструкция, дървена покривна, отопление с котел</a:t>
                      </a:r>
                      <a:r>
                        <a:rPr lang="bg-BG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камина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 kW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ел, ВиК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Ст.рамки, дървени покривни ферми, стени зидария, асансьор, отопление с котел</a:t>
                      </a:r>
                      <a:r>
                        <a:rPr lang="bg-BG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газ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вентилация, ел, ВиК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45192"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140 m</a:t>
                      </a:r>
                      <a:r>
                        <a:rPr kumimoji="0"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bg-BG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РЗП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200 m</a:t>
                      </a:r>
                      <a:r>
                        <a:rPr kumimoji="0"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bg-BG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Височина</a:t>
                      </a:r>
                      <a:r>
                        <a:rPr kumimoji="0" lang="bg-BG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m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 етажа, ПУП в сила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ЗП 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 m</a:t>
                      </a:r>
                      <a:r>
                        <a:rPr kumimoji="0" lang="en-GB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bg-BG" sz="1800" kern="1200" baseline="300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kumimoji="0" lang="bg-BG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Височина</a:t>
                      </a:r>
                      <a:r>
                        <a:rPr kumimoji="0" lang="bg-BG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m</a:t>
                      </a:r>
                      <a:r>
                        <a:rPr kumimoji="0" lang="bg-BG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 етажа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Completed Building 1"/>
          <p:cNvPicPr/>
          <p:nvPr/>
        </p:nvPicPr>
        <p:blipFill>
          <a:blip r:embed="rId5" cstate="print"/>
          <a:srcRect r="4865" b="18607"/>
          <a:stretch>
            <a:fillRect/>
          </a:stretch>
        </p:blipFill>
        <p:spPr bwMode="auto">
          <a:xfrm>
            <a:off x="5044449" y="1787061"/>
            <a:ext cx="3146608" cy="2218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6254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359898"/>
            <a:ext cx="7723584" cy="908862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Матрица на мултикритериалния анализ</a:t>
            </a: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260295"/>
              </p:ext>
            </p:extLst>
          </p:nvPr>
        </p:nvGraphicFramePr>
        <p:xfrm>
          <a:off x="1320782" y="2060848"/>
          <a:ext cx="7272815" cy="44841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4569"/>
                <a:gridCol w="688694"/>
                <a:gridCol w="688694"/>
                <a:gridCol w="688694"/>
                <a:gridCol w="688694"/>
                <a:gridCol w="688694"/>
                <a:gridCol w="688694"/>
                <a:gridCol w="688694"/>
                <a:gridCol w="688694"/>
                <a:gridCol w="688694"/>
              </a:tblGrid>
              <a:tr h="21602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C7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702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Жилищна сграда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 център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двата строежа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93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Проектни док.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брой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Процедури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брой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Проектни док.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брой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Процедури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брой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Екземпляри на хартия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брой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Мълчалив отказ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 съгласие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Спиране</a:t>
                      </a:r>
                      <a:r>
                        <a:rPr lang="bg-BG" sz="14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bg-BG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дни</a:t>
                      </a:r>
                      <a:r>
                        <a:rPr lang="en-US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vert="vert270" anchor="ctr"/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48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Тежест </a:t>
                      </a: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574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59898"/>
            <a:ext cx="7867600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r>
              <a:rPr lang="en-US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422" y="1275070"/>
            <a:ext cx="7560840" cy="5256584"/>
          </a:xfrm>
        </p:spPr>
        <p:txBody>
          <a:bodyPr>
            <a:noAutofit/>
          </a:bodyPr>
          <a:lstStyle/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 бреме за РС</a:t>
            </a:r>
          </a:p>
          <a:p>
            <a:pPr algn="just"/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 другите режими за къщата има опростена процедура за уведомление, като се отчита ниският риск.</a:t>
            </a:r>
          </a:p>
          <a:p>
            <a:pPr algn="just"/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другите страни се контролират естетически изисквания, въвеждат се зарядни устройста за електромобили...</a:t>
            </a: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687566"/>
              </p:ext>
            </p:extLst>
          </p:nvPr>
        </p:nvGraphicFramePr>
        <p:xfrm>
          <a:off x="1115616" y="3789040"/>
          <a:ext cx="7704859" cy="26568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9929"/>
                <a:gridCol w="666493"/>
                <a:gridCol w="666493"/>
                <a:gridCol w="666493"/>
                <a:gridCol w="666493"/>
                <a:gridCol w="666493"/>
                <a:gridCol w="666493"/>
                <a:gridCol w="666493"/>
                <a:gridCol w="666493"/>
                <a:gridCol w="666493"/>
                <a:gridCol w="666493"/>
              </a:tblGrid>
              <a:tr h="4320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C1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C6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kumimoji="0" lang="en-US" sz="16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C7</a:t>
                      </a:r>
                      <a:endParaRPr kumimoji="0" lang="en-US" sz="16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Общо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36765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Жилищна сграда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Медицински център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двата строежа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България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2,7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4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Англия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0,1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4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Франция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901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Германия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1,5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2,9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449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bg-BG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Италия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16,5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11,3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5,2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1763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59898"/>
            <a:ext cx="7795592" cy="836854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422" y="1275070"/>
            <a:ext cx="7560840" cy="5256584"/>
          </a:xfrm>
        </p:spPr>
        <p:txBody>
          <a:bodyPr>
            <a:noAutofit/>
          </a:bodyPr>
          <a:lstStyle/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КЛАСАЦИЯ ЗА АДМИНИСТРАТИВНО БРЕМЕ</a:t>
            </a:r>
          </a:p>
          <a:p>
            <a:pPr algn="ctr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Добавени са още два режима през 2015 г.</a:t>
            </a:r>
          </a:p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021468"/>
              </p:ext>
            </p:extLst>
          </p:nvPr>
        </p:nvGraphicFramePr>
        <p:xfrm>
          <a:off x="1259632" y="2708920"/>
          <a:ext cx="7200801" cy="3358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930"/>
                <a:gridCol w="1218442"/>
                <a:gridCol w="529324"/>
                <a:gridCol w="1528048"/>
                <a:gridCol w="639182"/>
                <a:gridCol w="1625446"/>
                <a:gridCol w="821429"/>
              </a:tblGrid>
              <a:tr h="576063">
                <a:tc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Адм. бреме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Проектни док. 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[</a:t>
                      </a: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бр. 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 50%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Време 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[</a:t>
                      </a:r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дни</a:t>
                      </a:r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]</a:t>
                      </a:r>
                      <a:endParaRPr lang="bg-BG" sz="1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29%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Общо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g-BG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9479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b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България</a:t>
                      </a:r>
                      <a:endParaRPr lang="bg-BG" sz="1800" b="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bg-BG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213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България</a:t>
                      </a:r>
                      <a:endParaRPr lang="bg-BG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bg-BG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0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България</a:t>
                      </a:r>
                      <a:endParaRPr lang="bg-BG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</a:t>
                      </a:r>
                      <a:endParaRPr lang="bg-BG" sz="18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0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136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0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0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Чехия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Испания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0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VI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Франция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Италия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03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VII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Германия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Англия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bg-BG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bg-BG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93366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422" y="1275070"/>
            <a:ext cx="7560840" cy="5256584"/>
          </a:xfrm>
        </p:spPr>
        <p:txBody>
          <a:bodyPr>
            <a:noAutofit/>
          </a:bodyPr>
          <a:lstStyle/>
          <a:p>
            <a:pPr algn="ctr"/>
            <a:endParaRPr lang="bg-BG" sz="24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Режимът за одобрение на проекти за РС е най-бюрократичен в България!</a:t>
            </a:r>
          </a:p>
          <a:p>
            <a:pPr algn="just"/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Англия има най-малко бреме, като същевременно за обществени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строежи се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проверяват повече проектни части, отколкото във Франция, Германия и Италия.</a:t>
            </a:r>
          </a:p>
          <a:p>
            <a:pPr algn="just">
              <a:spcBef>
                <a:spcPts val="1800"/>
              </a:spcBef>
            </a:pPr>
            <a:r>
              <a:rPr lang="bg-BG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 проблеми:</a:t>
            </a:r>
            <a:endParaRPr lang="bg-BG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Излишно големият обем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проектна документация;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Липсата на процедура за Уведомление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започването на строителството и </a:t>
            </a:r>
          </a:p>
          <a:p>
            <a:pPr marL="370332" indent="-342900" algn="just"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Липсата на мълчаливо съгласие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75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84784"/>
            <a:ext cx="7506646" cy="5046870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 стъпки за облекчаване на бремето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1: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Строителството да започва в 21-дневен срок след уведомление</a:t>
            </a:r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пета категория.</a:t>
            </a:r>
          </a:p>
          <a:p>
            <a:pPr algn="just"/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2: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Намаляваме частите на проекта от 12 на 4 и документите от 86 на 22 за РС на медицинския център.</a:t>
            </a:r>
          </a:p>
          <a:p>
            <a:pPr algn="just"/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3: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Органът издава РС на база ОС на Консултанта; въвежда се мълчаливо съгласие.</a:t>
            </a:r>
          </a:p>
          <a:p>
            <a:pPr algn="just"/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4: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Консултантът регистрира съществените отклонения (чл. 154) и отговаря за тяхната допустимост.</a:t>
            </a:r>
          </a:p>
          <a:p>
            <a:pPr algn="just"/>
            <a:r>
              <a:rPr lang="bg-BG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Цикъл 5: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 се електронно предаване на проектите.</a:t>
            </a: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7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59898"/>
            <a:ext cx="8011616" cy="908862"/>
          </a:xfrm>
        </p:spPr>
        <p:txBody>
          <a:bodyPr>
            <a:normAutofit/>
          </a:bodyPr>
          <a:lstStyle/>
          <a:p>
            <a:pPr algn="ctr"/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0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20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Autofit/>
          </a:bodyPr>
          <a:lstStyle/>
          <a:p>
            <a:pPr marL="0" algn="just">
              <a:lnSpc>
                <a:spcPct val="120000"/>
              </a:lnSpc>
            </a:pPr>
            <a:r>
              <a:rPr lang="bg-BG" sz="2400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Бюрократични процедури са тези, при които се държи  повече на самите процедури, за сметка на ефективността или здравия разум. Те са враг на прогреса!!! 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Според Световната банка през 2009 г. България усложнява режима за РС, увеличавайки таксите, времето и процедурите. </a:t>
            </a:r>
            <a:r>
              <a:rPr lang="en-GB" sz="2400" i="1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Doing Business </a:t>
            </a:r>
            <a:r>
              <a:rPr lang="bg-BG" sz="2400" dirty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измерва промяна през 2010, 2011, 2012, 2013 и 2014 г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 одобряването на проектите за РС се нарушават основните принципи на европейското право за пропорционалност и правна сигурност.</a:t>
            </a: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1422" y="1275070"/>
            <a:ext cx="7560840" cy="5256584"/>
          </a:xfrm>
        </p:spPr>
        <p:txBody>
          <a:bodyPr>
            <a:noAutofit/>
          </a:bodyPr>
          <a:lstStyle/>
          <a:p>
            <a:pPr algn="just"/>
            <a:endParaRPr lang="bg-BG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 стъпки за облекчаване на бремето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graphicFrame>
        <p:nvGraphicFramePr>
          <p:cNvPr id="6" name="Chart 5"/>
          <p:cNvGraphicFramePr/>
          <p:nvPr/>
        </p:nvGraphicFramePr>
        <p:xfrm>
          <a:off x="1475656" y="1628800"/>
          <a:ext cx="727280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40875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3356992"/>
            <a:ext cx="7228478" cy="3179073"/>
          </a:xfrm>
        </p:spPr>
        <p:txBody>
          <a:bodyPr>
            <a:noAutofit/>
          </a:bodyPr>
          <a:lstStyle/>
          <a:p>
            <a:pPr algn="just"/>
            <a:endParaRPr lang="bg-BG" sz="2400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железопътната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линия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Пловдив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София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Елин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Пелин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Елин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Пелин</a:t>
            </a:r>
            <a:r>
              <a:rPr lang="en-GB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GB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Септември</a:t>
            </a:r>
            <a:r>
              <a:rPr lang="en-GB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/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от 100 км, среден по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 (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тунела,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моста, 2 жп естакади и 3 пътни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надлеза)</a:t>
            </a:r>
          </a:p>
          <a:p>
            <a:pPr algn="just"/>
            <a:r>
              <a:rPr lang="bg-BG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Колко тежи ТП за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участък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Елин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Пелин</a:t>
            </a:r>
            <a:r>
              <a:rPr lang="en-GB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GB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Ихтиман</a:t>
            </a:r>
            <a:r>
              <a:rPr lang="bg-BG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ru-RU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6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835" y="660097"/>
            <a:ext cx="833284" cy="5760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544575"/>
            <a:ext cx="4176463" cy="2610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001" y="1595663"/>
            <a:ext cx="1590476" cy="111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676" y="3201358"/>
            <a:ext cx="1428572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4297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277" y="1561484"/>
            <a:ext cx="6804248" cy="510318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8277" y="4005064"/>
            <a:ext cx="7363984" cy="2659606"/>
          </a:xfrm>
        </p:spPr>
        <p:txBody>
          <a:bodyPr>
            <a:noAutofit/>
          </a:bodyPr>
          <a:lstStyle/>
          <a:p>
            <a:pPr algn="just"/>
            <a:endParaRPr lang="bg-BG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 е да отиват всички тези папки в МРРБ?</a:t>
            </a:r>
            <a:endParaRPr lang="bg-B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6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26835" y="660097"/>
            <a:ext cx="833284" cy="576064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20" y="2132856"/>
            <a:ext cx="1233367" cy="86409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91" y="3389267"/>
            <a:ext cx="1428572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0875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49295"/>
            <a:ext cx="7444501" cy="5286769"/>
          </a:xfrm>
        </p:spPr>
        <p:txBody>
          <a:bodyPr>
            <a:noAutofit/>
          </a:bodyPr>
          <a:lstStyle/>
          <a:p>
            <a:r>
              <a:rPr lang="bg-BG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Кой проверява например тези части и защо?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Симулация на контактната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мрежа;</a:t>
            </a: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за надежност, техническа готовност, ремонтопригодност и сигурност (RAMS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 мрежа, Технически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чертежи;</a:t>
            </a:r>
          </a:p>
          <a:p>
            <a:pPr marL="370332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Електромагнитна съвместимост на контактна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мрежа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 трябва да се загубят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толкова човекодни на квалифицирани експерти в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биене на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печати???</a:t>
            </a:r>
          </a:p>
          <a:p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Защо не изразходваме това време за 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BIM???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 smtClean="0"/>
          </a:p>
          <a:p>
            <a:endParaRPr lang="bg-BG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6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835" y="660097"/>
            <a:ext cx="833284" cy="576064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951" y="5085184"/>
            <a:ext cx="2401937" cy="150121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54005"/>
            <a:ext cx="1590476" cy="11142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905" y="5248913"/>
            <a:ext cx="1428572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040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249295"/>
            <a:ext cx="7632848" cy="5282359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Препоръки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84632" indent="-457200" algn="just">
              <a:buFont typeface="+mj-lt"/>
              <a:buAutoNum type="arabicPeriod"/>
            </a:pP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въведе процедура за започване на строителството след уведомление за категории 5 и 6;</a:t>
            </a:r>
          </a:p>
          <a:p>
            <a:pPr marL="484632" indent="-457200" algn="just">
              <a:buFont typeface="+mj-lt"/>
              <a:buAutoNum type="arabicPeriod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 за РС да включват само части архитектурна, конструктивна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ПБ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геодезия плюс обяснителни записки за инсталациите и оценка за съответствие на регистрирания Консултант;</a:t>
            </a:r>
          </a:p>
          <a:p>
            <a:pPr marL="484632" indent="-457200" algn="just">
              <a:buFont typeface="+mj-lt"/>
              <a:buAutoNum type="arabicPeriod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Консултатът да отговаря за отклоненията от одобрените проекти, като регистрира изменените проекти при допустими съществени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отклонения;</a:t>
            </a: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 предаване на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проекти, екзекутиви и технически паспорти,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на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BIM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84632" indent="-457200" algn="just">
              <a:buFont typeface="+mj-lt"/>
              <a:buAutoNum type="arabicPeriod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Въвеждане на мълчаливо съгласие.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6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3491" y="522648"/>
            <a:ext cx="83328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542007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359898"/>
            <a:ext cx="7939608" cy="908862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16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10798" cy="5298574"/>
          </a:xfrm>
        </p:spPr>
        <p:txBody>
          <a:bodyPr>
            <a:noAutofit/>
          </a:bodyPr>
          <a:lstStyle/>
          <a:p>
            <a:pPr algn="just"/>
            <a:r>
              <a:rPr lang="bg-BG" sz="2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Препоръки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541782" indent="-514350" algn="just">
              <a:buFont typeface="+mj-lt"/>
              <a:buAutoNum type="arabicPeriod" startAt="6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Регистрираните консултанти да членуват в браншовата организация и да спазват нейния кодекс.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БААИК да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 фокусира върху качеството на услугите чрез постоянни обучения, одити под надзора на ДНСК, стимулиращи и наказателни процедури.</a:t>
            </a:r>
          </a:p>
          <a:p>
            <a:pPr marL="484632" indent="-457200" algn="just">
              <a:buFont typeface="+mj-lt"/>
              <a:buAutoNum type="arabicPeriod" startAt="6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Строителният контрол да се подкрепи чрез застрахователните механизми.</a:t>
            </a:r>
          </a:p>
          <a:p>
            <a:pPr marL="484632" indent="-457200" algn="just">
              <a:buFont typeface="+mj-lt"/>
              <a:buAutoNum type="arabicPeriod" startAt="6"/>
            </a:pP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 категории да се въвеждат в експлоатация чрез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окончателен доклад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консултанта, към който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се </a:t>
            </a:r>
            <a:r>
              <a:rPr lang="bg-BG" sz="24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прилагат необходимите становища за въвеждане в </a:t>
            </a:r>
            <a:r>
              <a:rPr lang="bg-BG" sz="24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експлоатация.</a:t>
            </a:r>
          </a:p>
          <a:p>
            <a:pPr marL="484632" indent="-457200" algn="just">
              <a:buFont typeface="+mj-lt"/>
              <a:buAutoNum type="arabicPeriod" startAt="6"/>
            </a:pPr>
            <a:endParaRPr lang="bg-BG" sz="24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 startAt="6"/>
            </a:pPr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indent="-457200" algn="just">
              <a:buFont typeface="+mj-lt"/>
              <a:buAutoNum type="arabicPeriod" startAt="6"/>
            </a:pPr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algn="just">
              <a:lnSpc>
                <a:spcPct val="120000"/>
              </a:lnSpc>
            </a:pPr>
            <a:endParaRPr lang="bg-BG" sz="2400" dirty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6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9540" y="522648"/>
            <a:ext cx="833284" cy="5760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0875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850106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</a:t>
            </a:r>
            <a:br>
              <a:rPr lang="bg-BG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административната тежест в Европа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196752"/>
            <a:ext cx="7416824" cy="518457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3600"/>
              </a:spcBef>
              <a:buFont typeface="Arial" charset="0"/>
              <a:buNone/>
              <a:defRPr/>
            </a:pPr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Благодаря за вниманието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bg-BG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3600"/>
              </a:spcBef>
              <a:buFont typeface="Arial" charset="0"/>
              <a:buNone/>
              <a:defRPr/>
            </a:pPr>
            <a:endParaRPr lang="bg-BG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2400"/>
              </a:spcBef>
              <a:buFont typeface="Arial" charset="0"/>
              <a:buNone/>
              <a:defRPr/>
            </a:pPr>
            <a:endParaRPr lang="bg-BG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2400"/>
              </a:spcBef>
              <a:buFont typeface="Arial" charset="0"/>
              <a:buNone/>
              <a:defRPr/>
            </a:pPr>
            <a:endParaRPr lang="bg-BG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2400"/>
              </a:spcBef>
              <a:buFont typeface="Arial" charset="0"/>
              <a:buNone/>
              <a:defRPr/>
            </a:pPr>
            <a:endParaRPr lang="bg-BG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2400"/>
              </a:spcBef>
              <a:buFont typeface="Arial" charset="0"/>
              <a:buNone/>
              <a:defRPr/>
            </a:pPr>
            <a:r>
              <a:rPr lang="bg-BG" sz="3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Адриана Спасова</a:t>
            </a:r>
            <a:endParaRPr lang="en-US" sz="36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Съдружник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ИКюИ Контрол ООД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компания на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ABS Group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bg-BG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Мобилен тел.</a:t>
            </a:r>
            <a:r>
              <a:rPr lang="it-IT" sz="1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+359 888 464 928              Email: aks@eqe.bg</a:t>
            </a:r>
          </a:p>
          <a:p>
            <a:pPr marL="0" indent="0" algn="ctr">
              <a:spcBef>
                <a:spcPts val="0"/>
              </a:spcBef>
              <a:buFont typeface="Arial" charset="0"/>
              <a:buNone/>
              <a:defRPr/>
            </a:pPr>
            <a:r>
              <a:rPr lang="it-IT" sz="1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www.eqecontrol.com</a:t>
            </a:r>
            <a:endParaRPr lang="en-US" sz="18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78" y="364598"/>
            <a:ext cx="964952" cy="877230"/>
          </a:xfrm>
          <a:prstGeom prst="rect">
            <a:avLst/>
          </a:prstGeom>
        </p:spPr>
      </p:pic>
      <p:pic>
        <p:nvPicPr>
          <p:cNvPr id="5" name="Picture 2" descr="S:\QC 02_Firmeny docs\Logo\EQEC Logo B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515181"/>
            <a:ext cx="833284" cy="576064"/>
          </a:xfrm>
          <a:prstGeom prst="rect">
            <a:avLst/>
          </a:prstGeom>
          <a:noFill/>
        </p:spPr>
      </p:pic>
      <p:pic>
        <p:nvPicPr>
          <p:cNvPr id="6" name="Picture 5" descr="IMG_23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844824"/>
            <a:ext cx="4416491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03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556792"/>
            <a:ext cx="7560840" cy="5112568"/>
          </a:xfrm>
        </p:spPr>
        <p:txBody>
          <a:bodyPr>
            <a:noAutofit/>
          </a:bodyPr>
          <a:lstStyle/>
          <a:p>
            <a:pPr marL="0">
              <a:spcAft>
                <a:spcPts val="600"/>
              </a:spcAft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Строителният закон (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Act 1984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съдържа основните правила за строителния контрол.</a:t>
            </a:r>
          </a:p>
          <a:p>
            <a:pPr>
              <a:spcAft>
                <a:spcPts val="600"/>
              </a:spcAft>
            </a:pP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Act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1984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въвежда</a:t>
            </a:r>
            <a:r>
              <a:rPr lang="bg-BG" sz="2400" dirty="0" smtClean="0"/>
              <a:t> </a:t>
            </a:r>
            <a:r>
              <a:rPr lang="bg-BG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Одобрените инспектори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Approved Inspectors</a:t>
            </a:r>
            <a:r>
              <a:rPr lang="bg-BG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AIs</a:t>
            </a:r>
            <a:r>
              <a:rPr lang="bg-BG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bg-BG" sz="2400" dirty="0" smtClean="0"/>
              <a:t>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частния сектор и схемата на</a:t>
            </a:r>
            <a:r>
              <a:rPr lang="bg-BG" sz="2400" dirty="0" smtClean="0"/>
              <a:t> </a:t>
            </a:r>
            <a:r>
              <a:rPr lang="bg-BG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Компетентните лица “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Competent person</a:t>
            </a:r>
            <a:r>
              <a:rPr lang="bg-BG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” (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CP</a:t>
            </a:r>
            <a:r>
              <a:rPr lang="bg-BG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  <a:r>
              <a:rPr lang="bg-BG" sz="2400" u="sng" dirty="0" smtClean="0"/>
              <a:t>.</a:t>
            </a:r>
            <a:r>
              <a:rPr lang="bg-BG" sz="2400" i="1" u="sng" dirty="0" smtClean="0"/>
              <a:t> </a:t>
            </a:r>
            <a:endParaRPr lang="bg-BG" sz="2400" u="sng" dirty="0" smtClean="0"/>
          </a:p>
          <a:p>
            <a:pPr>
              <a:spcBef>
                <a:spcPts val="1800"/>
              </a:spcBef>
              <a:spcAft>
                <a:spcPts val="600"/>
              </a:spcAft>
            </a:pP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Основни наредби, подчинени на </a:t>
            </a: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 Act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1984: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Regulations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2010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Приложение 1 съдържа група функционални изисквания за проекта на сградата, групирани в 14 части;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(Approved Inspectors) Regulations 2010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Font typeface="Wingdings" pitchFamily="2" charset="2"/>
              <a:buChar char="ü"/>
            </a:pPr>
            <a:r>
              <a:rPr lang="en-GB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(Local Authority Charges) Regulations 2010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Английският режим непрекъснато се облекчава чрез планирани промени. Двигатели на промените са бизнесът, Кабинетът на Нейно величество и Департаментът на общините и местното управление.</a:t>
            </a:r>
          </a:p>
          <a:p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Работите, които се извършват от търговци, регистрирани като 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Компетентни лица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съответната категория, </a:t>
            </a:r>
            <a:r>
              <a:rPr lang="bg-BG" sz="2400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вече не се съобщават предварително на общинските власти и контролните органи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Схемите за </a:t>
            </a:r>
            <a:r>
              <a:rPr lang="bg-BG" sz="2400" b="1" i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Компетентни лица 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вече обхващат 20 вида работи, включително газови, ВиК, ОВК, електрически инсталации, покривни и фасадни изолации.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lang="bg-BG" sz="24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437409" y="3244334"/>
            <a:ext cx="4572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i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https://cutting-red-tape.cabinetoffice.gov.uk/</a:t>
            </a:r>
            <a:endParaRPr lang="bg-BG" b="1" i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utRedTapeUK-white-120pix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068960"/>
            <a:ext cx="941824" cy="94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Процесът за одобрение на проектите зависи от това дали инвеститорът избира да работи с общината или с частните инспектори </a:t>
            </a: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AI</a:t>
            </a:r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 </a:t>
            </a:r>
          </a:p>
          <a:p>
            <a:endParaRPr lang="bg-BG" sz="2400" b="1" u="sng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Традиционна схема: общината като строителен контрол -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Control Body (BCB)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24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Преди 1984 г. само общините изпълняват тези функции. Ако наеме общината Инвеститорът може да избира една от двете процедури:</a:t>
            </a:r>
          </a:p>
          <a:p>
            <a:pPr lvl="0">
              <a:buFont typeface="Wingdings" pitchFamily="2" charset="2"/>
              <a:buChar char="Ø"/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Уведомление за строеж </a:t>
            </a:r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notice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Заявление с пълна проектна документация -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Full plans application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/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867600" cy="792088"/>
          </a:xfrm>
        </p:spPr>
        <p:txBody>
          <a:bodyPr>
            <a:normAutofit/>
          </a:bodyPr>
          <a:lstStyle/>
          <a:p>
            <a:pPr algn="ctr"/>
            <a: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за административната тежест в Европа</a:t>
            </a:r>
            <a:br>
              <a:rPr lang="bg-BG" sz="16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Англия</a:t>
            </a:r>
            <a:endParaRPr lang="en-US" sz="24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412776"/>
            <a:ext cx="7560840" cy="5256584"/>
          </a:xfrm>
        </p:spPr>
        <p:txBody>
          <a:bodyPr>
            <a:noAutofit/>
          </a:bodyPr>
          <a:lstStyle/>
          <a:p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Традиционна схема: общината като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BCB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bg-BG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Уведомление за строеж </a:t>
            </a:r>
            <a:r>
              <a:rPr lang="bg-BG" sz="2400" b="1" u="sng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en-GB" sz="2400" b="1" i="1" u="sng" dirty="0" smtClean="0">
                <a:solidFill>
                  <a:srgbClr val="7030A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Building notice</a:t>
            </a:r>
            <a:endParaRPr lang="bg-BG" sz="2400" b="1" i="1" u="sng" dirty="0" smtClean="0">
              <a:solidFill>
                <a:srgbClr val="7030A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Към Уведомлението се прилага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на бъдещите строителни работи и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данни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за местоположението. В случай на строителство или разширение на сграда, Наредба 13 изисква допълнително: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ситуационно решение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 мащаб не по-малко от 1:1250;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декларация за броя на етажите и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en-GB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  <a:r>
              <a:rPr lang="bg-BG" sz="18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описание на начина на присъединяване към канализацията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мерките, които трябва да се предприемат в изпълнение на общинските разпоредби.</a:t>
            </a: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По-късно общината може да поиска чертежи, за да изпълни функцията си на строителен контрол.</a:t>
            </a:r>
          </a:p>
          <a:p>
            <a:endParaRPr lang="bg-BG" sz="1800" dirty="0" smtClean="0">
              <a:solidFill>
                <a:schemeClr val="tx2">
                  <a:satMod val="130000"/>
                </a:schemeClr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Тази процедура </a:t>
            </a:r>
            <a:r>
              <a:rPr lang="bg-BG" sz="1800" u="sng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се прилага при строежи в обхвата на Противопожарните норми </a:t>
            </a:r>
            <a:r>
              <a:rPr lang="bg-BG" sz="1800" dirty="0" smtClean="0">
                <a:solidFill>
                  <a:schemeClr val="tx2">
                    <a:satMod val="130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от 2005 г. (например хотели, заводи, офиси) или сгради, които граничат с частни улици или се разполагат върху канализация.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2065"/>
            <a:ext cx="964952" cy="8772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467061"/>
            <a:ext cx="901411" cy="687238"/>
          </a:xfrm>
          <a:prstGeom prst="rect">
            <a:avLst/>
          </a:prstGeom>
        </p:spPr>
      </p:pic>
      <p:pic>
        <p:nvPicPr>
          <p:cNvPr id="6" name="Picture 5" descr="1200px-Flag_of_the_United_Kingdom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58235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79439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10987</TotalTime>
  <Words>5300</Words>
  <Application>Microsoft Office PowerPoint</Application>
  <PresentationFormat>On-screen Show (4:3)</PresentationFormat>
  <Paragraphs>750</Paragraphs>
  <Slides>56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Solstice</vt:lpstr>
      <vt:lpstr>Доклад за административната тежест в Европа Кръгла маса „Възможности за намаляване на административната тежест в строително-инвестиционния процес“  27 юни, КСБ </vt:lpstr>
      <vt:lpstr>          Доклад за административната тежест в Европа</vt:lpstr>
      <vt:lpstr>Доклад за административната тежест в Европа   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Англия</vt:lpstr>
      <vt:lpstr>Доклад за административната тежест в Европа       Франция</vt:lpstr>
      <vt:lpstr>Доклад за административната тежест в Европа       Франция</vt:lpstr>
      <vt:lpstr>Доклад за административната тежест в Европа       Франция</vt:lpstr>
      <vt:lpstr>Доклад за административната тежест в Европа       Франция</vt:lpstr>
      <vt:lpstr>Доклад за административната тежест в Европа       Франция</vt:lpstr>
      <vt:lpstr>Доклад за административната тежест в Европа       Франция</vt:lpstr>
      <vt:lpstr>Доклад за административната тежест в Европа       Франция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Германия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       Италия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По-бюрократичен ли е режимът за РС в България?  Сравнение с английския, немския, френския и италианския режими  © Centre of Construction Law &amp; Dispute Resolution, King’s College London 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  <vt:lpstr>Доклад за административната тежест в Европа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БЪЛГАРСКО ОБЩЕСТВО ПО СТРОИТЕЛНО ПРАВО</dc:title>
  <dc:creator>User</dc:creator>
  <cp:lastModifiedBy>Reporter</cp:lastModifiedBy>
  <cp:revision>298</cp:revision>
  <dcterms:created xsi:type="dcterms:W3CDTF">2015-04-16T05:45:39Z</dcterms:created>
  <dcterms:modified xsi:type="dcterms:W3CDTF">2017-06-26T07:41:32Z</dcterms:modified>
</cp:coreProperties>
</file>