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74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2" r:id="rId18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B09D6-0A7B-4FD2-9611-96C201440F72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E1451-2A56-4134-B5AE-EE3C1BF0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2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1451-2A56-4134-B5AE-EE3C1BF0D9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2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B02D-6ADE-4C6B-9E7E-17538EBD79BA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C466-5FB0-436A-B319-A060B67D3A56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F649-C270-4A9F-A783-61EE07D73FD9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F96D-EF93-4A0B-9397-9C668756672F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7FAB-955A-45AE-BFCE-4A43B1273CED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F206-45FF-4196-8B10-FDF307D8AC2E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2FDA-049F-4E1D-B97A-CA8E6FFE91F8}" type="datetime1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9931-4689-44EE-B3BB-9FC9C88759B1}" type="datetime1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40A2-8B5E-4D2E-99EF-72A9415EAADA}" type="datetime1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5458-CF90-45D3-9363-A758A9C3E590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3765-F883-435D-9458-405C2DA6A8F9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PPT Presentation\Nation Flags\Bulgaria\1\1-.jpg"/>
          <p:cNvPicPr>
            <a:picLocks noChangeAspect="1" noChangeArrowheads="1"/>
          </p:cNvPicPr>
          <p:nvPr/>
        </p:nvPicPr>
        <p:blipFill>
          <a:blip r:embed="rId13"/>
          <a:srcRect t="50509" b="15047"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9CA0C-B53E-446A-BB10-09E54C83FE8D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A9E9E-9F60-4856-A2E1-74A893E70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708"/>
            <a:ext cx="9144000" cy="6858000"/>
          </a:xfrm>
        </p:spPr>
      </p:pic>
      <p:grpSp>
        <p:nvGrpSpPr>
          <p:cNvPr id="7" name="Group 6"/>
          <p:cNvGrpSpPr/>
          <p:nvPr/>
        </p:nvGrpSpPr>
        <p:grpSpPr>
          <a:xfrm>
            <a:off x="0" y="2895600"/>
            <a:ext cx="9144000" cy="1676400"/>
            <a:chOff x="0" y="4267200"/>
            <a:chExt cx="9144000" cy="1676400"/>
          </a:xfrm>
        </p:grpSpPr>
        <p:sp>
          <p:nvSpPr>
            <p:cNvPr id="8" name="Rectangle 7"/>
            <p:cNvSpPr/>
            <p:nvPr/>
          </p:nvSpPr>
          <p:spPr>
            <a:xfrm>
              <a:off x="0" y="4267200"/>
              <a:ext cx="9144000" cy="1676400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>
              <a:noFill/>
            </a:ln>
            <a:effectLst>
              <a:outerShdw dir="4740000" algn="ctr" rotWithShape="0">
                <a:schemeClr val="bg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419600"/>
              <a:ext cx="9144000" cy="1371600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outerShdw dir="4740000" algn="ctr" rotWithShape="0">
                <a:schemeClr val="bg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National Radon Action Plan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11960" y="508518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Assoc. prof. </a:t>
            </a:r>
            <a:r>
              <a:rPr lang="en-US" sz="2400" dirty="0" err="1" smtClean="0"/>
              <a:t>Kremena</a:t>
            </a:r>
            <a:r>
              <a:rPr lang="en-US" sz="2400" dirty="0" smtClean="0"/>
              <a:t> </a:t>
            </a:r>
            <a:r>
              <a:rPr lang="en-US" sz="2400" dirty="0" err="1" smtClean="0"/>
              <a:t>Ivanova</a:t>
            </a:r>
            <a:r>
              <a:rPr lang="en-US" sz="2400" dirty="0" smtClean="0"/>
              <a:t>, PhD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170637"/>
            <a:ext cx="6933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Center of Radiobiology and Radiation Protection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Health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846001" cy="8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71600" cy="857647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83568" y="6279703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 IAEA TC Project </a:t>
            </a:r>
            <a:r>
              <a:rPr lang="en-US" sz="1200" i="1" dirty="0" smtClean="0"/>
              <a:t>ME-RER9153- </a:t>
            </a:r>
            <a:r>
              <a:rPr lang="en-US" sz="1200" i="1" dirty="0"/>
              <a:t>RW for </a:t>
            </a:r>
            <a:r>
              <a:rPr lang="en-US" sz="1200" i="1" dirty="0" smtClean="0"/>
              <a:t>Sharing </a:t>
            </a:r>
            <a:r>
              <a:rPr lang="en-US" sz="1200" i="1" dirty="0"/>
              <a:t>the Best Practices in the Implementation of Radon Action Plan, </a:t>
            </a:r>
            <a:r>
              <a:rPr lang="en-US" sz="1200" i="1" dirty="0" err="1"/>
              <a:t>Velingrad</a:t>
            </a:r>
            <a:r>
              <a:rPr lang="en-US" sz="1200" i="1" dirty="0"/>
              <a:t>, Bulgaria, 09-11 April 2019</a:t>
            </a:r>
            <a:endParaRPr lang="bg-BG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490066"/>
          </a:xfrm>
        </p:spPr>
        <p:txBody>
          <a:bodyPr>
            <a:noAutofit/>
          </a:bodyPr>
          <a:lstStyle/>
          <a:p>
            <a:r>
              <a:rPr lang="en-US" sz="3000" dirty="0"/>
              <a:t>European Atlas of Natural Radiation (IWEANR 2017) 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52120" y="1628800"/>
            <a:ext cx="2592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We continue </a:t>
            </a:r>
            <a:r>
              <a:rPr lang="en-US" sz="2400" b="1" dirty="0" smtClean="0"/>
              <a:t>doing </a:t>
            </a:r>
            <a:r>
              <a:rPr lang="en-US" sz="2400" b="1" dirty="0"/>
              <a:t>detail </a:t>
            </a:r>
            <a:r>
              <a:rPr lang="en-US" sz="2400" b="1" dirty="0" smtClean="0"/>
              <a:t>indoor radon surveys by districts in the moment.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88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319695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800" b="1" dirty="0" smtClean="0"/>
              <a:t>Good practices </a:t>
            </a:r>
            <a:r>
              <a:rPr lang="en-US" sz="2800" dirty="0" smtClean="0"/>
              <a:t>- We </a:t>
            </a:r>
            <a:r>
              <a:rPr lang="en-US" sz="2800" dirty="0"/>
              <a:t>are spending a time and effort for preparatory activities such as procedures, instructions, protocols and so on, as well as pilot surveys which provides better quality of the studies</a:t>
            </a:r>
            <a:r>
              <a:rPr lang="en-US" sz="2800" dirty="0" smtClean="0"/>
              <a:t>.</a:t>
            </a:r>
            <a:r>
              <a:rPr lang="bg-BG" sz="2800" dirty="0" smtClean="0"/>
              <a:t> </a:t>
            </a:r>
            <a:r>
              <a:rPr lang="en-US" sz="2800" dirty="0"/>
              <a:t>This is of decisive importance for achieving the outcome of the implementation of the </a:t>
            </a:r>
            <a:r>
              <a:rPr lang="en-US" sz="2800" dirty="0" smtClean="0"/>
              <a:t>plan.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algn="just"/>
            <a:r>
              <a:rPr lang="en-US" sz="2800" b="1" dirty="0"/>
              <a:t>Challenges </a:t>
            </a:r>
            <a:r>
              <a:rPr lang="en-US" sz="2800" b="1" dirty="0" smtClean="0"/>
              <a:t>- </a:t>
            </a:r>
            <a:r>
              <a:rPr lang="en-US" sz="2800" dirty="0" smtClean="0"/>
              <a:t>Lack </a:t>
            </a:r>
            <a:r>
              <a:rPr lang="en-US" sz="2800" dirty="0"/>
              <a:t>of money, qualified staff as well as support could complicate </a:t>
            </a:r>
            <a:r>
              <a:rPr lang="en-US" sz="2800" dirty="0" smtClean="0"/>
              <a:t>of implementation </a:t>
            </a:r>
            <a:r>
              <a:rPr lang="en-US" sz="2800" dirty="0"/>
              <a:t>the plan's activities. </a:t>
            </a:r>
            <a:endParaRPr lang="en-US" sz="2800" dirty="0" smtClean="0"/>
          </a:p>
          <a:p>
            <a:pPr algn="just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Challenges, lessons learned and good practices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71600" cy="830263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7" y="-27384"/>
            <a:ext cx="846001" cy="8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1560" y="6567155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/>
              <a:t> IAEA TC Project </a:t>
            </a:r>
            <a:r>
              <a:rPr lang="en-US" sz="1000" i="1" dirty="0" smtClean="0"/>
              <a:t>- </a:t>
            </a:r>
            <a:r>
              <a:rPr lang="en-US" sz="1000" i="1" dirty="0"/>
              <a:t>RW for </a:t>
            </a:r>
            <a:r>
              <a:rPr lang="en-US" sz="1000" i="1" dirty="0" smtClean="0"/>
              <a:t>Sharing </a:t>
            </a:r>
            <a:r>
              <a:rPr lang="en-US" sz="1000" i="1" dirty="0"/>
              <a:t>the Best Practices in the Implementation of Radon Action Plan, </a:t>
            </a:r>
            <a:r>
              <a:rPr lang="en-US" sz="1000" i="1" dirty="0" err="1"/>
              <a:t>Velingrad</a:t>
            </a:r>
            <a:r>
              <a:rPr lang="en-US" sz="1000" i="1" dirty="0"/>
              <a:t>, Bulgaria, 09-11 April 2019</a:t>
            </a:r>
            <a:endParaRPr lang="bg-BG" sz="1000" i="1" dirty="0"/>
          </a:p>
        </p:txBody>
      </p:sp>
    </p:spTree>
    <p:extLst>
      <p:ext uri="{BB962C8B-B14F-4D97-AF65-F5344CB8AC3E}">
        <p14:creationId xmlns:p14="http://schemas.microsoft.com/office/powerpoint/2010/main" val="374713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448928" cy="3528392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n-US" dirty="0"/>
              <a:t>Introduction of technical rules and norms in building construction: </a:t>
            </a:r>
            <a:endParaRPr lang="en-US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for the implementation of adequate preventive technical measures for new buildings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for corrective technical measures in existing buildings</a:t>
            </a:r>
          </a:p>
          <a:p>
            <a:pPr marL="0" indent="0" algn="just">
              <a:buNone/>
            </a:pPr>
            <a:r>
              <a:rPr lang="en-US" dirty="0"/>
              <a:t>Some of the activities that are in the </a:t>
            </a:r>
            <a:r>
              <a:rPr lang="en-US" dirty="0" smtClean="0"/>
              <a:t>plan</a:t>
            </a:r>
            <a:r>
              <a:rPr lang="bg-BG" dirty="0" smtClean="0"/>
              <a:t>:</a:t>
            </a:r>
            <a:endParaRPr lang="en-US" dirty="0" smtClean="0"/>
          </a:p>
          <a:p>
            <a:pPr lvl="1" algn="just"/>
            <a:r>
              <a:rPr lang="en-US" dirty="0" smtClean="0"/>
              <a:t>Training </a:t>
            </a:r>
            <a:r>
              <a:rPr lang="en-US" dirty="0"/>
              <a:t>the building professionals </a:t>
            </a:r>
          </a:p>
          <a:p>
            <a:pPr lvl="1" algn="just"/>
            <a:r>
              <a:rPr lang="en-US" dirty="0" smtClean="0"/>
              <a:t>Mechanism </a:t>
            </a:r>
            <a:r>
              <a:rPr lang="en-US" dirty="0"/>
              <a:t>for conducting effective mitigation measures in public buildings including schools, kindergartens, hospitals, nursing homes and others where high levels of radon concentration are found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Elements and targets in RAP</a:t>
            </a:r>
            <a:endParaRPr lang="en-US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7" y="-27384"/>
            <a:ext cx="846001" cy="8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904" y="0"/>
            <a:ext cx="971600" cy="830263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04584" y="4729207"/>
            <a:ext cx="85599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Achievement – </a:t>
            </a:r>
            <a:r>
              <a:rPr lang="en-US" sz="2400" dirty="0" smtClean="0">
                <a:solidFill>
                  <a:schemeClr val="bg1"/>
                </a:solidFill>
              </a:rPr>
              <a:t>A new Regulation </a:t>
            </a:r>
            <a:r>
              <a:rPr lang="en-US" sz="2400" dirty="0">
                <a:solidFill>
                  <a:schemeClr val="bg1"/>
                </a:solidFill>
              </a:rPr>
              <a:t>on the technical requirements to buildings for radon </a:t>
            </a:r>
            <a:r>
              <a:rPr lang="en-US" sz="2400" dirty="0" smtClean="0">
                <a:solidFill>
                  <a:schemeClr val="bg1"/>
                </a:solidFill>
              </a:rPr>
              <a:t>protection is under the adoption</a:t>
            </a:r>
            <a:r>
              <a:rPr lang="en-US" sz="2400" dirty="0">
                <a:solidFill>
                  <a:schemeClr val="bg1"/>
                </a:solidFill>
              </a:rPr>
              <a:t>. Interdepartmental </a:t>
            </a:r>
            <a:r>
              <a:rPr lang="en-US" sz="2400" dirty="0" smtClean="0">
                <a:solidFill>
                  <a:schemeClr val="bg1"/>
                </a:solidFill>
              </a:rPr>
              <a:t>discussion </a:t>
            </a:r>
            <a:r>
              <a:rPr lang="en-US" sz="2400" dirty="0">
                <a:solidFill>
                  <a:schemeClr val="bg1"/>
                </a:solidFill>
              </a:rPr>
              <a:t>was during August 2018.</a:t>
            </a:r>
          </a:p>
          <a:p>
            <a:pPr algn="just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6279703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 IAEA TC Project </a:t>
            </a:r>
            <a:r>
              <a:rPr lang="en-US" sz="1200" i="1" dirty="0" smtClean="0"/>
              <a:t>ME-RER9153 </a:t>
            </a:r>
            <a:r>
              <a:rPr lang="en-US" sz="1200" i="1" dirty="0"/>
              <a:t>- RW for </a:t>
            </a:r>
            <a:r>
              <a:rPr lang="en-US" sz="1200" i="1" dirty="0" smtClean="0"/>
              <a:t>Sharing </a:t>
            </a:r>
            <a:r>
              <a:rPr lang="en-US" sz="1200" i="1" dirty="0"/>
              <a:t>the Best Practices in the Implementation of Radon Action Plan, </a:t>
            </a:r>
            <a:r>
              <a:rPr lang="en-US" sz="1200" i="1" dirty="0" err="1"/>
              <a:t>Velingrad</a:t>
            </a:r>
            <a:r>
              <a:rPr lang="en-US" sz="1200" i="1" dirty="0"/>
              <a:t>, Bulgaria, 09-11 April 2019</a:t>
            </a:r>
            <a:endParaRPr lang="bg-BG" sz="1200" i="1" dirty="0"/>
          </a:p>
        </p:txBody>
      </p:sp>
    </p:spTree>
    <p:extLst>
      <p:ext uri="{BB962C8B-B14F-4D97-AF65-F5344CB8AC3E}">
        <p14:creationId xmlns:p14="http://schemas.microsoft.com/office/powerpoint/2010/main" val="9590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71" y="1052736"/>
            <a:ext cx="8229600" cy="2952328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 smtClean="0"/>
              <a:t>Lessons </a:t>
            </a:r>
            <a:r>
              <a:rPr lang="en-US" sz="2400" b="1" dirty="0"/>
              <a:t>learned</a:t>
            </a:r>
            <a:endParaRPr lang="en-US" sz="2400" dirty="0" smtClean="0"/>
          </a:p>
          <a:p>
            <a:pPr algn="just">
              <a:spcAft>
                <a:spcPts val="600"/>
              </a:spcAft>
            </a:pPr>
            <a:r>
              <a:rPr lang="en-US" sz="2400" dirty="0" smtClean="0"/>
              <a:t>One </a:t>
            </a:r>
            <a:r>
              <a:rPr lang="en-US" sz="2400" dirty="0"/>
              <a:t>of the main activities </a:t>
            </a:r>
            <a:r>
              <a:rPr lang="en-US" sz="2400" dirty="0" smtClean="0"/>
              <a:t>for implementation </a:t>
            </a:r>
            <a:r>
              <a:rPr lang="en-US" sz="2400" dirty="0"/>
              <a:t>of </a:t>
            </a:r>
            <a:r>
              <a:rPr lang="en-US" sz="2400" dirty="0" smtClean="0"/>
              <a:t>RAP is </a:t>
            </a:r>
            <a:r>
              <a:rPr lang="en-US" sz="2400" dirty="0"/>
              <a:t>the preparation and adoption of a </a:t>
            </a:r>
            <a:r>
              <a:rPr lang="en-US" sz="2400" dirty="0" smtClean="0"/>
              <a:t>building </a:t>
            </a:r>
            <a:r>
              <a:rPr lang="en-US" sz="2400" dirty="0"/>
              <a:t>code or an </a:t>
            </a:r>
            <a:r>
              <a:rPr lang="en-US" sz="2400" dirty="0" smtClean="0"/>
              <a:t>ordinance/regulation </a:t>
            </a:r>
            <a:r>
              <a:rPr lang="en-US" sz="2400" dirty="0"/>
              <a:t>for technical </a:t>
            </a:r>
            <a:r>
              <a:rPr lang="en-US" sz="2400" dirty="0" smtClean="0"/>
              <a:t>requirements.</a:t>
            </a:r>
            <a:endParaRPr lang="bg-BG" sz="2400" dirty="0" smtClean="0"/>
          </a:p>
          <a:p>
            <a:pPr algn="just">
              <a:spcAft>
                <a:spcPts val="600"/>
              </a:spcAft>
            </a:pPr>
            <a:r>
              <a:rPr lang="en-US" sz="2400" dirty="0"/>
              <a:t>T</a:t>
            </a:r>
            <a:r>
              <a:rPr lang="en-US" sz="2400" dirty="0" smtClean="0"/>
              <a:t>he regulation should </a:t>
            </a:r>
            <a:r>
              <a:rPr lang="en-US" sz="2400" dirty="0"/>
              <a:t>be applicable </a:t>
            </a:r>
            <a:r>
              <a:rPr lang="en-US" sz="2400" dirty="0" smtClean="0"/>
              <a:t>for </a:t>
            </a:r>
            <a:r>
              <a:rPr lang="en-US" sz="2400" dirty="0"/>
              <a:t>the country and in accordance with national </a:t>
            </a:r>
            <a:r>
              <a:rPr lang="en-US" sz="2400" dirty="0" smtClean="0"/>
              <a:t>specificities.</a:t>
            </a:r>
          </a:p>
          <a:p>
            <a:pPr algn="just">
              <a:spcAft>
                <a:spcPts val="600"/>
              </a:spcAft>
            </a:pPr>
            <a:r>
              <a:rPr lang="en-US" sz="2400" dirty="0"/>
              <a:t>Drawing the attention of building professionals is a slow and long process. It is required a continuous efforts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Challenges, lessons learned and good practices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71600" cy="830263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7" y="-27384"/>
            <a:ext cx="846001" cy="8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590" y="4509120"/>
            <a:ext cx="841589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Challenges: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Lack </a:t>
            </a:r>
            <a:r>
              <a:rPr lang="en-US" sz="2400" dirty="0">
                <a:solidFill>
                  <a:schemeClr val="bg1"/>
                </a:solidFill>
              </a:rPr>
              <a:t>of knowledge and understanding of the problem by building professionals </a:t>
            </a:r>
            <a:endParaRPr lang="bg-BG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Fear of additional obligations and requirements for construction works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Uncertainty about implementation of the regulation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309634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To improve public awareness for the radon health risk and opportunities for reducing</a:t>
            </a:r>
            <a:r>
              <a:rPr lang="en-US" dirty="0" smtClean="0"/>
              <a:t>.</a:t>
            </a:r>
          </a:p>
          <a:p>
            <a:pPr marL="914400" lvl="1" indent="-514350" algn="just"/>
            <a:r>
              <a:rPr lang="en-US" dirty="0"/>
              <a:t>P</a:t>
            </a:r>
            <a:r>
              <a:rPr lang="en-US" dirty="0" smtClean="0"/>
              <a:t>reparation </a:t>
            </a:r>
            <a:r>
              <a:rPr lang="en-US" dirty="0"/>
              <a:t>the communication strategy, taking in account the different stakeholders, key messages and various </a:t>
            </a:r>
            <a:r>
              <a:rPr lang="en-US" dirty="0" smtClean="0"/>
              <a:t>channels.</a:t>
            </a:r>
          </a:p>
          <a:p>
            <a:pPr marL="914400" lvl="1" indent="-514350" algn="just"/>
            <a:r>
              <a:rPr lang="en-US" dirty="0" smtClean="0"/>
              <a:t>Methodology for assessment the communication strategy.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Elements and targets in RAP</a:t>
            </a:r>
            <a:endParaRPr lang="en-US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7" y="-27384"/>
            <a:ext cx="846001" cy="8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904" y="0"/>
            <a:ext cx="971600" cy="830263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04584" y="4437112"/>
            <a:ext cx="8559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</a:rPr>
              <a:t>Achievement</a:t>
            </a:r>
            <a:r>
              <a:rPr lang="en-US" sz="2400" dirty="0">
                <a:solidFill>
                  <a:schemeClr val="bg1"/>
                </a:solidFill>
              </a:rPr>
              <a:t> – the logo of the national program was adapted; brochures, leaflets and other material were </a:t>
            </a:r>
            <a:r>
              <a:rPr lang="en-US" sz="2400" dirty="0" smtClean="0">
                <a:solidFill>
                  <a:schemeClr val="bg1"/>
                </a:solidFill>
              </a:rPr>
              <a:t>prepared; the webpage is maintained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Challenges </a:t>
            </a:r>
            <a:r>
              <a:rPr lang="en-US" sz="2400" b="1" dirty="0">
                <a:solidFill>
                  <a:schemeClr val="bg1"/>
                </a:solidFill>
              </a:rPr>
              <a:t>- </a:t>
            </a:r>
            <a:r>
              <a:rPr lang="en-US" sz="2400" dirty="0">
                <a:solidFill>
                  <a:schemeClr val="bg1"/>
                </a:solidFill>
              </a:rPr>
              <a:t>Informing the population through press conferences and information days with the support of the Ministry of </a:t>
            </a:r>
            <a:r>
              <a:rPr lang="en-US" sz="2400" dirty="0" smtClean="0">
                <a:solidFill>
                  <a:schemeClr val="bg1"/>
                </a:solidFill>
              </a:rPr>
              <a:t>Health.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3568" y="6351711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 IAEA TC Project </a:t>
            </a:r>
            <a:r>
              <a:rPr lang="en-US" sz="1200" i="1" dirty="0" smtClean="0"/>
              <a:t>ME-RER9153- </a:t>
            </a:r>
            <a:r>
              <a:rPr lang="en-US" sz="1200" i="1" dirty="0"/>
              <a:t>RW for </a:t>
            </a:r>
            <a:r>
              <a:rPr lang="en-US" sz="1200" i="1" dirty="0" smtClean="0"/>
              <a:t>Sharing </a:t>
            </a:r>
            <a:r>
              <a:rPr lang="en-US" sz="1200" i="1" dirty="0"/>
              <a:t>the Best Practices in the Implementation of Radon Action Plan, </a:t>
            </a:r>
            <a:r>
              <a:rPr lang="en-US" sz="1200" i="1" dirty="0" err="1"/>
              <a:t>Velingrad</a:t>
            </a:r>
            <a:r>
              <a:rPr lang="en-US" sz="1200" i="1" dirty="0"/>
              <a:t>, Bulgaria, 09-11 April 2019</a:t>
            </a:r>
            <a:endParaRPr lang="bg-BG" sz="1200" i="1" dirty="0"/>
          </a:p>
        </p:txBody>
      </p:sp>
    </p:spTree>
    <p:extLst>
      <p:ext uri="{BB962C8B-B14F-4D97-AF65-F5344CB8AC3E}">
        <p14:creationId xmlns:p14="http://schemas.microsoft.com/office/powerpoint/2010/main" val="37127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3020268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6"/>
            </a:pPr>
            <a:r>
              <a:rPr lang="en-US" dirty="0"/>
              <a:t>Establishment of a monitoring system for the </a:t>
            </a:r>
            <a:r>
              <a:rPr lang="en-US" dirty="0" smtClean="0"/>
              <a:t>radon concentration in </a:t>
            </a:r>
            <a:r>
              <a:rPr lang="en-US" dirty="0"/>
              <a:t>public buildings and </a:t>
            </a:r>
            <a:r>
              <a:rPr lang="en-US" dirty="0" smtClean="0"/>
              <a:t>workplaces.</a:t>
            </a:r>
          </a:p>
          <a:p>
            <a:pPr marL="1314450" lvl="2" indent="-514350" algn="just"/>
            <a:r>
              <a:rPr lang="en-US" dirty="0"/>
              <a:t>Identification and classification of working place where high radon concentration are likely </a:t>
            </a:r>
            <a:r>
              <a:rPr lang="en-US" dirty="0" smtClean="0"/>
              <a:t>to be </a:t>
            </a:r>
            <a:r>
              <a:rPr lang="en-US" dirty="0"/>
              <a:t>measure.</a:t>
            </a:r>
          </a:p>
          <a:p>
            <a:pPr marL="1314450" lvl="2" indent="-514350"/>
            <a:r>
              <a:rPr lang="en-US" dirty="0" smtClean="0"/>
              <a:t>System </a:t>
            </a:r>
            <a:r>
              <a:rPr lang="en-US" dirty="0"/>
              <a:t>and measures for radiation protection of workers in such working places.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Elements and targets in RAP</a:t>
            </a:r>
            <a:endParaRPr lang="en-US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7" y="-27384"/>
            <a:ext cx="846001" cy="8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71600" cy="830263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1560" y="450505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Implementing activities in 2019: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Pilot survey in working place (hospital for rehabilitation).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Workshop for regional coordinators for radon in working </a:t>
            </a:r>
            <a:r>
              <a:rPr lang="en-US" sz="2400" dirty="0" smtClean="0">
                <a:solidFill>
                  <a:schemeClr val="bg1"/>
                </a:solidFill>
              </a:rPr>
              <a:t>places.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Working with Ministry of Labor and social policy and Nuclear regulatory agency.</a:t>
            </a:r>
            <a:endParaRPr lang="bg-BG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Bulgarian National Radon Action Plan</a:t>
            </a:r>
            <a:endParaRPr lang="bg-BG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8748464" cy="4203814"/>
          </a:xfrm>
        </p:spPr>
      </p:pic>
      <p:sp>
        <p:nvSpPr>
          <p:cNvPr id="8" name="Down Arrow Callout 7"/>
          <p:cNvSpPr/>
          <p:nvPr/>
        </p:nvSpPr>
        <p:spPr>
          <a:xfrm>
            <a:off x="755576" y="1700808"/>
            <a:ext cx="1944216" cy="1512168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objective / priority / action</a:t>
            </a:r>
            <a:endParaRPr lang="bg-BG" sz="2000" dirty="0">
              <a:solidFill>
                <a:srgbClr val="FF0000"/>
              </a:solidFill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3419872" y="2132856"/>
            <a:ext cx="1440160" cy="1008112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responsible institution</a:t>
            </a:r>
            <a:endParaRPr lang="bg-BG" sz="2000" dirty="0">
              <a:solidFill>
                <a:srgbClr val="FF0000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4932040" y="2132856"/>
            <a:ext cx="1152128" cy="1080120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deadline</a:t>
            </a:r>
            <a:endParaRPr lang="bg-BG" sz="2000" dirty="0">
              <a:solidFill>
                <a:srgbClr val="FF0000"/>
              </a:solidFill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6156176" y="2132856"/>
            <a:ext cx="1440160" cy="1080120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beneficiary</a:t>
            </a:r>
            <a:endParaRPr lang="bg-BG" sz="2000" dirty="0">
              <a:solidFill>
                <a:srgbClr val="FF0000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7812360" y="1844824"/>
            <a:ext cx="1331640" cy="1368152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expected result / indicator</a:t>
            </a:r>
            <a:endParaRPr lang="bg-BG" sz="2000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7" y="-27384"/>
            <a:ext cx="846001" cy="8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71600" cy="830263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31076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9341" y="2322746"/>
            <a:ext cx="81913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for attention</a:t>
            </a:r>
            <a:r>
              <a:rPr lang="bg-BG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bg-BG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Благодаря за вниманието!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20688"/>
            <a:ext cx="1619672" cy="138406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9534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b="1" dirty="0"/>
              <a:t>S</a:t>
            </a:r>
            <a:r>
              <a:rPr lang="en-US" sz="3600" b="1" dirty="0" smtClean="0"/>
              <a:t>tatus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5410944" cy="5472608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1200"/>
              </a:spcAft>
            </a:pPr>
            <a:r>
              <a:rPr lang="en-US" dirty="0"/>
              <a:t>National Program </a:t>
            </a:r>
            <a:r>
              <a:rPr lang="en-US" dirty="0" smtClean="0"/>
              <a:t>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reduce exposure to indoor </a:t>
            </a:r>
            <a:r>
              <a:rPr lang="en-US" dirty="0" smtClean="0"/>
              <a:t>radon (2013 – 2017) - finished</a:t>
            </a:r>
          </a:p>
          <a:p>
            <a:pPr algn="just">
              <a:spcAft>
                <a:spcPts val="1200"/>
              </a:spcAft>
            </a:pPr>
            <a:r>
              <a:rPr lang="en-US" dirty="0" smtClean="0"/>
              <a:t>Strategy </a:t>
            </a:r>
            <a:r>
              <a:rPr lang="en-US" dirty="0"/>
              <a:t>for reducing the risk of </a:t>
            </a:r>
            <a:r>
              <a:rPr lang="en-US" dirty="0" smtClean="0"/>
              <a:t>radon exposure (2018-2027</a:t>
            </a:r>
            <a:r>
              <a:rPr lang="en-US" dirty="0"/>
              <a:t>)  - adopted by </a:t>
            </a:r>
            <a:r>
              <a:rPr lang="en-US" dirty="0" smtClean="0"/>
              <a:t>decision </a:t>
            </a:r>
            <a:r>
              <a:rPr lang="en-US" dirty="0"/>
              <a:t>of the Council of Ministers </a:t>
            </a:r>
            <a:r>
              <a:rPr lang="en-US" dirty="0" smtClean="0"/>
              <a:t>(No 55 / 01.02.2018)</a:t>
            </a:r>
            <a:endParaRPr lang="bg-BG" dirty="0"/>
          </a:p>
          <a:p>
            <a:pPr algn="just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National Action Plan to Reduce Risk of Radon </a:t>
            </a:r>
            <a:r>
              <a:rPr lang="en-US" dirty="0" smtClean="0">
                <a:solidFill>
                  <a:schemeClr val="bg1"/>
                </a:solidFill>
              </a:rPr>
              <a:t>Exposure (2018-2022) - adopted </a:t>
            </a:r>
            <a:r>
              <a:rPr lang="en-US" dirty="0">
                <a:solidFill>
                  <a:schemeClr val="bg1"/>
                </a:solidFill>
              </a:rPr>
              <a:t>by decision of the Council of Ministers (No 55 / 01.02.2018)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7" y="-27384"/>
            <a:ext cx="846001" cy="8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71600" cy="830263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60" y="1412776"/>
            <a:ext cx="2931790" cy="39090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8" y="638132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 IAEA TC Project </a:t>
            </a:r>
            <a:r>
              <a:rPr lang="en-US" sz="1200" i="1" dirty="0" smtClean="0"/>
              <a:t>ME-RER9153 </a:t>
            </a:r>
            <a:r>
              <a:rPr lang="en-US" sz="1200" i="1" dirty="0"/>
              <a:t>RW for </a:t>
            </a:r>
            <a:r>
              <a:rPr lang="en-US" sz="1200" i="1" dirty="0" err="1"/>
              <a:t>Sharting</a:t>
            </a:r>
            <a:r>
              <a:rPr lang="en-US" sz="1200" i="1" dirty="0"/>
              <a:t> the Best Practices in the Implementation of Radon Action Plan, </a:t>
            </a:r>
            <a:r>
              <a:rPr lang="en-US" sz="1200" i="1" dirty="0" err="1"/>
              <a:t>Velingrad</a:t>
            </a:r>
            <a:r>
              <a:rPr lang="en-US" sz="1200" i="1" dirty="0"/>
              <a:t>, Bulgaria, 09-11 April 2019</a:t>
            </a:r>
            <a:endParaRPr lang="bg-BG" sz="1200" i="1" dirty="0"/>
          </a:p>
        </p:txBody>
      </p:sp>
    </p:spTree>
    <p:extLst>
      <p:ext uri="{BB962C8B-B14F-4D97-AF65-F5344CB8AC3E}">
        <p14:creationId xmlns:p14="http://schemas.microsoft.com/office/powerpoint/2010/main" val="19526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44624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Main involved parties and coordinator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7" y="-27384"/>
            <a:ext cx="846001" cy="8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27384"/>
            <a:ext cx="971600" cy="857647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7504" y="1484784"/>
            <a:ext cx="3384376" cy="468052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Chairman of the Coordination Council - Deputy Minister of Health</a:t>
            </a:r>
          </a:p>
          <a:p>
            <a:pPr algn="just"/>
            <a:r>
              <a:rPr lang="en-US" sz="2400" dirty="0"/>
              <a:t>Deputy Chairman - Chief State Health Inspector</a:t>
            </a:r>
          </a:p>
          <a:p>
            <a:pPr algn="just"/>
            <a:r>
              <a:rPr lang="en-US" sz="2400" dirty="0" smtClean="0"/>
              <a:t>Secretary </a:t>
            </a:r>
            <a:r>
              <a:rPr lang="en-US" sz="2400" dirty="0"/>
              <a:t>- expert from the Ministry of </a:t>
            </a:r>
            <a:r>
              <a:rPr lang="en-US" sz="2400" dirty="0" smtClean="0"/>
              <a:t>Health</a:t>
            </a:r>
            <a:r>
              <a:rPr lang="bg-BG" sz="2400" dirty="0" smtClean="0"/>
              <a:t> </a:t>
            </a:r>
            <a:r>
              <a:rPr lang="en-US" sz="2400" dirty="0" smtClean="0"/>
              <a:t>and NCRRP</a:t>
            </a:r>
          </a:p>
          <a:p>
            <a:pPr algn="just"/>
            <a:r>
              <a:rPr lang="en-US" sz="2400" dirty="0" smtClean="0"/>
              <a:t>National coordinator - NCRRP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80728"/>
            <a:ext cx="5097735" cy="50977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8" y="6279703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 IAEA TC Project </a:t>
            </a:r>
            <a:r>
              <a:rPr lang="en-US" sz="1200" i="1" dirty="0" smtClean="0"/>
              <a:t>ME-RER9153- </a:t>
            </a:r>
            <a:r>
              <a:rPr lang="en-US" sz="1200" i="1" dirty="0"/>
              <a:t>RW for </a:t>
            </a:r>
            <a:r>
              <a:rPr lang="en-US" sz="1200" i="1" dirty="0" smtClean="0"/>
              <a:t>Sharing </a:t>
            </a:r>
            <a:r>
              <a:rPr lang="en-US" sz="1200" i="1" dirty="0"/>
              <a:t>the Best Practices in the Implementation of Radon Action Plan, </a:t>
            </a:r>
            <a:r>
              <a:rPr lang="en-US" sz="1200" i="1" dirty="0" err="1"/>
              <a:t>Velingrad</a:t>
            </a:r>
            <a:r>
              <a:rPr lang="en-US" sz="1200" i="1" dirty="0"/>
              <a:t>, Bulgaria, 09-11 April 2019</a:t>
            </a:r>
            <a:endParaRPr lang="bg-BG" sz="1200" i="1" dirty="0"/>
          </a:p>
        </p:txBody>
      </p:sp>
    </p:spTree>
    <p:extLst>
      <p:ext uri="{BB962C8B-B14F-4D97-AF65-F5344CB8AC3E}">
        <p14:creationId xmlns:p14="http://schemas.microsoft.com/office/powerpoint/2010/main" val="1861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Structures </a:t>
            </a:r>
            <a:r>
              <a:rPr lang="en-US" sz="3600" b="1" dirty="0"/>
              <a:t>and </a:t>
            </a:r>
            <a:r>
              <a:rPr lang="en-US" sz="3600" b="1" dirty="0" smtClean="0"/>
              <a:t>Responsibilities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38" y="1052736"/>
            <a:ext cx="8718141" cy="30243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Regional coordination </a:t>
            </a:r>
            <a:r>
              <a:rPr lang="en-US" dirty="0" smtClean="0"/>
              <a:t>councils - in </a:t>
            </a:r>
            <a:r>
              <a:rPr lang="en-US" dirty="0"/>
              <a:t>each </a:t>
            </a:r>
            <a:r>
              <a:rPr lang="en-US" dirty="0" smtClean="0"/>
              <a:t>district under Regional </a:t>
            </a:r>
            <a:r>
              <a:rPr lang="en-US" dirty="0"/>
              <a:t>health inspections. </a:t>
            </a:r>
            <a:endParaRPr lang="en-US" dirty="0" smtClean="0"/>
          </a:p>
          <a:p>
            <a:pPr algn="just"/>
            <a:r>
              <a:rPr lang="en-US" dirty="0" smtClean="0"/>
              <a:t>Councils </a:t>
            </a:r>
            <a:r>
              <a:rPr lang="en-US" dirty="0"/>
              <a:t>include the regional structures of the ministries and mayoralties of the </a:t>
            </a:r>
            <a:r>
              <a:rPr lang="en-US" dirty="0" smtClean="0"/>
              <a:t>district and municipalities.</a:t>
            </a:r>
          </a:p>
          <a:p>
            <a:pPr algn="just"/>
            <a:r>
              <a:rPr lang="en-US" dirty="0"/>
              <a:t>Regional coordinators have a direct relationship with the National Coordination </a:t>
            </a:r>
            <a:r>
              <a:rPr lang="en-US" dirty="0" smtClean="0"/>
              <a:t>Council. </a:t>
            </a:r>
            <a:r>
              <a:rPr lang="en-US" dirty="0"/>
              <a:t>Regional health inspections</a:t>
            </a:r>
            <a:r>
              <a:rPr lang="en-US" dirty="0" smtClean="0"/>
              <a:t> are the structure of </a:t>
            </a:r>
            <a:r>
              <a:rPr lang="en-US" dirty="0"/>
              <a:t>the Ministry of </a:t>
            </a:r>
            <a:r>
              <a:rPr lang="en-US" dirty="0" smtClean="0"/>
              <a:t>Health.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7" y="-27384"/>
            <a:ext cx="846001" cy="8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71600" cy="830263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92004"/>
            <a:ext cx="4420766" cy="2921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4616673"/>
            <a:ext cx="37623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28 Regional Coordination Councils responsible for implementation the RAP on the region. 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6597352"/>
            <a:ext cx="705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/>
              <a:t> IAEA TC Project </a:t>
            </a:r>
            <a:r>
              <a:rPr lang="en-US" sz="1000" i="1" dirty="0" smtClean="0"/>
              <a:t>RW </a:t>
            </a:r>
            <a:r>
              <a:rPr lang="en-US" sz="1000" i="1" dirty="0"/>
              <a:t>for </a:t>
            </a:r>
            <a:r>
              <a:rPr lang="en-US" sz="1000" i="1" dirty="0" smtClean="0"/>
              <a:t>Sharing </a:t>
            </a:r>
            <a:r>
              <a:rPr lang="en-US" sz="1000" i="1" dirty="0"/>
              <a:t>the Best Practices in the Implementation of Radon Action Plan, </a:t>
            </a:r>
            <a:r>
              <a:rPr lang="en-US" sz="1000" i="1" dirty="0" err="1"/>
              <a:t>Velingrad</a:t>
            </a:r>
            <a:r>
              <a:rPr lang="en-US" sz="1000" i="1" dirty="0"/>
              <a:t>, Bulgaria, 09-11 April 2019</a:t>
            </a:r>
            <a:endParaRPr lang="bg-BG" sz="1000" i="1" dirty="0"/>
          </a:p>
        </p:txBody>
      </p:sp>
    </p:spTree>
    <p:extLst>
      <p:ext uri="{BB962C8B-B14F-4D97-AF65-F5344CB8AC3E}">
        <p14:creationId xmlns:p14="http://schemas.microsoft.com/office/powerpoint/2010/main" val="41536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Main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1340768"/>
            <a:ext cx="8229600" cy="32403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i="1" dirty="0"/>
              <a:t>Strategic goal </a:t>
            </a:r>
            <a:r>
              <a:rPr lang="en-US" dirty="0"/>
              <a:t>- Reducing the collective and individual risk to the Bulgarian population from </a:t>
            </a:r>
            <a:r>
              <a:rPr lang="en-US" dirty="0" smtClean="0"/>
              <a:t>radon exposure in </a:t>
            </a:r>
            <a:r>
              <a:rPr lang="en-US" dirty="0"/>
              <a:t>buildings by implementing a long-term policy </a:t>
            </a:r>
            <a:r>
              <a:rPr lang="en-US" dirty="0" smtClean="0"/>
              <a:t>for providing </a:t>
            </a:r>
            <a:r>
              <a:rPr lang="en-US" dirty="0"/>
              <a:t>a stable legal and institutional framework and </a:t>
            </a:r>
            <a:r>
              <a:rPr lang="en-US" dirty="0" smtClean="0"/>
              <a:t>supporting </a:t>
            </a:r>
            <a:r>
              <a:rPr lang="en-US" dirty="0"/>
              <a:t>the implementation of measures to reduce radon exposure.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7" y="-27384"/>
            <a:ext cx="846001" cy="8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71600" cy="830263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83568" y="6279703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 IAEA TC Project </a:t>
            </a:r>
            <a:r>
              <a:rPr lang="en-US" sz="1200" i="1" dirty="0" smtClean="0"/>
              <a:t>ME-RER9153- </a:t>
            </a:r>
            <a:r>
              <a:rPr lang="en-US" sz="1200" i="1" dirty="0"/>
              <a:t>RW for </a:t>
            </a:r>
            <a:r>
              <a:rPr lang="en-US" sz="1200" i="1" dirty="0" smtClean="0"/>
              <a:t>Sharing </a:t>
            </a:r>
            <a:r>
              <a:rPr lang="en-US" sz="1200" i="1" dirty="0"/>
              <a:t>the Best Practices in the Implementation of Radon Action Plan, </a:t>
            </a:r>
            <a:r>
              <a:rPr lang="en-US" sz="1200" i="1" dirty="0" err="1"/>
              <a:t>Velingrad</a:t>
            </a:r>
            <a:r>
              <a:rPr lang="en-US" sz="1200" i="1" dirty="0"/>
              <a:t>, Bulgaria, 09-11 April 2019</a:t>
            </a:r>
            <a:endParaRPr lang="bg-BG" sz="1200" i="1" dirty="0"/>
          </a:p>
        </p:txBody>
      </p:sp>
    </p:spTree>
    <p:extLst>
      <p:ext uri="{BB962C8B-B14F-4D97-AF65-F5344CB8AC3E}">
        <p14:creationId xmlns:p14="http://schemas.microsoft.com/office/powerpoint/2010/main" val="353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Elements and targets in RAP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6835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Operational </a:t>
            </a:r>
            <a:r>
              <a:rPr lang="en-US" dirty="0"/>
              <a:t>objectives and priorities for the systematic and step-by-step implementation of the </a:t>
            </a:r>
            <a:r>
              <a:rPr lang="en-US" dirty="0" smtClean="0"/>
              <a:t>activities: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Conduct an integrated and systematic national policy aimed </a:t>
            </a:r>
            <a:r>
              <a:rPr lang="en-US" dirty="0" smtClean="0"/>
              <a:t>introduction </a:t>
            </a:r>
            <a:r>
              <a:rPr lang="en-US" dirty="0"/>
              <a:t>and implementation of European and international norms, rules and recommendations in the Bulgarian </a:t>
            </a:r>
            <a:r>
              <a:rPr lang="en-US" dirty="0" smtClean="0"/>
              <a:t>legislation, </a:t>
            </a:r>
            <a:r>
              <a:rPr lang="en-US" dirty="0"/>
              <a:t>as well as new scientific achievements in the field of radiation protection.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7" y="-27384"/>
            <a:ext cx="846001" cy="8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71600" cy="830263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9552" y="479715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Achievement - Adopted the new Regulation of Radiation Protection base on the Council Directive </a:t>
            </a:r>
            <a:r>
              <a:rPr lang="en-US" sz="2400" dirty="0" smtClean="0">
                <a:solidFill>
                  <a:schemeClr val="bg1"/>
                </a:solidFill>
              </a:rPr>
              <a:t>2013/59/EURATOM on 20.02.2018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6279703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 IAEA TC Project </a:t>
            </a:r>
            <a:r>
              <a:rPr lang="en-US" sz="1200" i="1" dirty="0" smtClean="0"/>
              <a:t>ME-RER9153 </a:t>
            </a:r>
            <a:r>
              <a:rPr lang="en-US" sz="1200" i="1" dirty="0"/>
              <a:t>- RW for </a:t>
            </a:r>
            <a:r>
              <a:rPr lang="en-US" sz="1200" i="1" dirty="0" smtClean="0"/>
              <a:t>Sharing </a:t>
            </a:r>
            <a:r>
              <a:rPr lang="en-US" sz="1200" i="1" dirty="0"/>
              <a:t>the Best Practices in the Implementation of Radon Action Plan, </a:t>
            </a:r>
            <a:r>
              <a:rPr lang="en-US" sz="1200" i="1" dirty="0" err="1"/>
              <a:t>Velingrad</a:t>
            </a:r>
            <a:r>
              <a:rPr lang="en-US" sz="1200" i="1" dirty="0"/>
              <a:t>, Bulgaria, 09-11 April 2019</a:t>
            </a:r>
            <a:endParaRPr lang="bg-BG" sz="1200" i="1" dirty="0"/>
          </a:p>
        </p:txBody>
      </p:sp>
    </p:spTree>
    <p:extLst>
      <p:ext uri="{BB962C8B-B14F-4D97-AF65-F5344CB8AC3E}">
        <p14:creationId xmlns:p14="http://schemas.microsoft.com/office/powerpoint/2010/main" val="37628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83" y="1412776"/>
            <a:ext cx="8435280" cy="2743200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2"/>
            </a:pPr>
            <a:r>
              <a:rPr lang="en-US" dirty="0" smtClean="0"/>
              <a:t>Establish </a:t>
            </a:r>
            <a:r>
              <a:rPr lang="en-US" dirty="0"/>
              <a:t>a framework for the management and implementation of national action </a:t>
            </a:r>
            <a:r>
              <a:rPr lang="en-US" dirty="0" smtClean="0"/>
              <a:t>plan </a:t>
            </a:r>
            <a:r>
              <a:rPr lang="en-US" dirty="0"/>
              <a:t>with a clear structure, priorities, responsibilities, and successive steps for the long-term reduction of radon exposure.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Elements and targets in RAP</a:t>
            </a:r>
            <a:endParaRPr lang="en-US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7" y="-27384"/>
            <a:ext cx="846001" cy="8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71600" cy="830263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1560" y="465313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Achievement – The National Coordination Council was established by Order of the Minister of Health on </a:t>
            </a:r>
            <a:r>
              <a:rPr lang="en-US" sz="2400" dirty="0" smtClean="0">
                <a:solidFill>
                  <a:schemeClr val="bg1"/>
                </a:solidFill>
              </a:rPr>
              <a:t>14.05.201</a:t>
            </a:r>
            <a:r>
              <a:rPr lang="bg-BG" sz="2400" dirty="0" smtClean="0">
                <a:solidFill>
                  <a:schemeClr val="bg1"/>
                </a:solidFill>
              </a:rPr>
              <a:t>8.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Regional coordination councils are also set up </a:t>
            </a:r>
            <a:r>
              <a:rPr lang="en-US" sz="2400" dirty="0" smtClean="0">
                <a:solidFill>
                  <a:schemeClr val="bg1"/>
                </a:solidFill>
              </a:rPr>
              <a:t>in 2018</a:t>
            </a:r>
            <a:r>
              <a:rPr lang="bg-BG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6279703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 IAEA TC Project </a:t>
            </a:r>
            <a:r>
              <a:rPr lang="en-US" sz="1200" i="1" dirty="0" smtClean="0"/>
              <a:t>ME-RER9153 </a:t>
            </a:r>
            <a:r>
              <a:rPr lang="en-US" sz="1200" i="1" dirty="0"/>
              <a:t>- RW for </a:t>
            </a:r>
            <a:r>
              <a:rPr lang="en-US" sz="1200" i="1" dirty="0" smtClean="0"/>
              <a:t>Sharing </a:t>
            </a:r>
            <a:r>
              <a:rPr lang="en-US" sz="1200" i="1" dirty="0"/>
              <a:t>the Best Practices in the Implementation of Radon Action Plan, </a:t>
            </a:r>
            <a:r>
              <a:rPr lang="en-US" sz="1200" i="1" dirty="0" err="1"/>
              <a:t>Velingrad</a:t>
            </a:r>
            <a:r>
              <a:rPr lang="en-US" sz="1200" i="1" dirty="0"/>
              <a:t>, Bulgaria, 09-11 April 2019</a:t>
            </a:r>
            <a:endParaRPr lang="bg-BG" sz="1200" i="1" dirty="0"/>
          </a:p>
        </p:txBody>
      </p:sp>
    </p:spTree>
    <p:extLst>
      <p:ext uri="{BB962C8B-B14F-4D97-AF65-F5344CB8AC3E}">
        <p14:creationId xmlns:p14="http://schemas.microsoft.com/office/powerpoint/2010/main" val="13422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Challenges, lessons learned and good practices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3384376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600"/>
              </a:spcAft>
            </a:pPr>
            <a:r>
              <a:rPr lang="en-US" b="1" dirty="0" smtClean="0"/>
              <a:t>Good practices:</a:t>
            </a:r>
            <a:endParaRPr lang="en-US" dirty="0" smtClean="0"/>
          </a:p>
          <a:p>
            <a:pPr algn="just">
              <a:spcAft>
                <a:spcPts val="600"/>
              </a:spcAft>
            </a:pPr>
            <a:r>
              <a:rPr lang="en-US" dirty="0" smtClean="0"/>
              <a:t>Meetings </a:t>
            </a:r>
            <a:r>
              <a:rPr lang="en-US" dirty="0"/>
              <a:t>with regional coordinators and representatives are held annually to report the achieved results and to plan for further action, as well as discussion the problems. </a:t>
            </a:r>
            <a:endParaRPr lang="en-US" dirty="0" smtClean="0"/>
          </a:p>
          <a:p>
            <a:pPr algn="just">
              <a:spcAft>
                <a:spcPts val="600"/>
              </a:spcAft>
            </a:pPr>
            <a:r>
              <a:rPr lang="en-US" dirty="0"/>
              <a:t>Conducting training seminars for regional </a:t>
            </a:r>
            <a:r>
              <a:rPr lang="en-US" dirty="0" smtClean="0"/>
              <a:t>representatives</a:t>
            </a:r>
            <a:r>
              <a:rPr lang="bg-BG" dirty="0" smtClean="0"/>
              <a:t> - </a:t>
            </a:r>
            <a:r>
              <a:rPr lang="en-US" dirty="0" smtClean="0"/>
              <a:t>It is important part </a:t>
            </a:r>
            <a:r>
              <a:rPr lang="en-US" dirty="0"/>
              <a:t>for </a:t>
            </a:r>
            <a:r>
              <a:rPr lang="en-US" dirty="0" smtClean="0"/>
              <a:t>the </a:t>
            </a:r>
            <a:r>
              <a:rPr lang="en-US" dirty="0"/>
              <a:t>successful </a:t>
            </a:r>
            <a:r>
              <a:rPr lang="en-US" dirty="0" smtClean="0"/>
              <a:t>realization </a:t>
            </a:r>
            <a:r>
              <a:rPr lang="en-US" dirty="0"/>
              <a:t>of the plan's </a:t>
            </a:r>
            <a:r>
              <a:rPr lang="en-US" dirty="0" smtClean="0"/>
              <a:t>tasks.</a:t>
            </a:r>
            <a:endParaRPr lang="bg-BG" dirty="0" smtClean="0"/>
          </a:p>
          <a:p>
            <a:pPr algn="just">
              <a:spcAft>
                <a:spcPts val="600"/>
              </a:spcAft>
            </a:pPr>
            <a:r>
              <a:rPr lang="en-US" b="1" dirty="0" smtClean="0"/>
              <a:t>Lessons </a:t>
            </a:r>
            <a:r>
              <a:rPr lang="en-US" b="1" dirty="0"/>
              <a:t>learned </a:t>
            </a:r>
            <a:r>
              <a:rPr lang="en-US" b="1" dirty="0" smtClean="0"/>
              <a:t>- </a:t>
            </a:r>
            <a:r>
              <a:rPr lang="en-US" dirty="0" smtClean="0"/>
              <a:t>The </a:t>
            </a:r>
            <a:r>
              <a:rPr lang="en-US" dirty="0"/>
              <a:t>good relationship between performers and participants of </a:t>
            </a:r>
            <a:r>
              <a:rPr lang="en-US" dirty="0" smtClean="0"/>
              <a:t>the </a:t>
            </a:r>
            <a:r>
              <a:rPr lang="en-US" dirty="0"/>
              <a:t>action plan is essential for its implementation.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7" y="-27384"/>
            <a:ext cx="846001" cy="8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71600" cy="830263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56376"/>
            <a:ext cx="3276000" cy="245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4" y="4374384"/>
            <a:ext cx="3348000" cy="2511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9944" y="6567155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/>
              <a:t> IAEA TC Project </a:t>
            </a:r>
            <a:r>
              <a:rPr lang="en-US" sz="1000" i="1" dirty="0" smtClean="0"/>
              <a:t>RW </a:t>
            </a:r>
            <a:r>
              <a:rPr lang="en-US" sz="1000" i="1" dirty="0"/>
              <a:t>for </a:t>
            </a:r>
            <a:r>
              <a:rPr lang="en-US" sz="1000" i="1" dirty="0" smtClean="0"/>
              <a:t>Sharing </a:t>
            </a:r>
            <a:r>
              <a:rPr lang="en-US" sz="1000" i="1" dirty="0"/>
              <a:t>the Best Practices in the Implementation of Radon Action Plan, </a:t>
            </a:r>
            <a:r>
              <a:rPr lang="en-US" sz="1000" i="1" dirty="0" err="1"/>
              <a:t>Velingrad</a:t>
            </a:r>
            <a:r>
              <a:rPr lang="en-US" sz="1000" i="1" dirty="0"/>
              <a:t>, Bulgaria, 09-11 April 2019</a:t>
            </a:r>
            <a:endParaRPr lang="bg-BG" sz="1000" i="1" dirty="0"/>
          </a:p>
        </p:txBody>
      </p:sp>
    </p:spTree>
    <p:extLst>
      <p:ext uri="{BB962C8B-B14F-4D97-AF65-F5344CB8AC3E}">
        <p14:creationId xmlns:p14="http://schemas.microsoft.com/office/powerpoint/2010/main" val="292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3456384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en-US" dirty="0" smtClean="0"/>
              <a:t>Collect </a:t>
            </a:r>
            <a:r>
              <a:rPr lang="en-US" dirty="0"/>
              <a:t>and systematize information on radon exposure in </a:t>
            </a:r>
            <a:r>
              <a:rPr lang="en-US" dirty="0" smtClean="0"/>
              <a:t>dwellings, </a:t>
            </a:r>
            <a:r>
              <a:rPr lang="en-US" dirty="0"/>
              <a:t>public buildings and workplaces by conducting national surveys and </a:t>
            </a:r>
            <a:r>
              <a:rPr lang="en-US" dirty="0" smtClean="0"/>
              <a:t>other </a:t>
            </a:r>
            <a:r>
              <a:rPr lang="en-US" dirty="0"/>
              <a:t>systematized measurements</a:t>
            </a:r>
            <a:r>
              <a:rPr lang="en-US" dirty="0" smtClean="0"/>
              <a:t>.</a:t>
            </a:r>
          </a:p>
          <a:p>
            <a:pPr marL="1314450" lvl="2" indent="-514350" algn="just"/>
            <a:r>
              <a:rPr lang="en-US" dirty="0" smtClean="0"/>
              <a:t>Establish the national data base</a:t>
            </a:r>
          </a:p>
          <a:p>
            <a:pPr marL="1314450" lvl="2" indent="-514350" algn="just"/>
            <a:r>
              <a:rPr lang="en-US" dirty="0" smtClean="0"/>
              <a:t>Radon priorities area and radon map</a:t>
            </a:r>
          </a:p>
          <a:p>
            <a:pPr marL="1314450" lvl="2" indent="-514350" algn="just"/>
            <a:r>
              <a:rPr lang="en-US" dirty="0" smtClean="0"/>
              <a:t>Other surveys of radon in soil gas, water, building materials as well as epidemiological survey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9E9E-9F60-4856-A2E1-74A893E70F6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Elements and targets in RAP</a:t>
            </a:r>
            <a:endParaRPr lang="en-US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7" y="-27384"/>
            <a:ext cx="846001" cy="81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0"/>
            <a:ext cx="971600" cy="830263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04584" y="4505052"/>
            <a:ext cx="8559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Achievement – </a:t>
            </a:r>
            <a:r>
              <a:rPr lang="en-US" sz="2400" dirty="0" smtClean="0">
                <a:solidFill>
                  <a:schemeClr val="bg1"/>
                </a:solidFill>
              </a:rPr>
              <a:t>The first national systematic survey was </a:t>
            </a:r>
            <a:r>
              <a:rPr lang="en-US" sz="2400" dirty="0">
                <a:solidFill>
                  <a:schemeClr val="bg1"/>
                </a:solidFill>
              </a:rPr>
              <a:t>carried out </a:t>
            </a:r>
            <a:r>
              <a:rPr lang="en-US" sz="2400" dirty="0" smtClean="0">
                <a:solidFill>
                  <a:schemeClr val="bg1"/>
                </a:solidFill>
              </a:rPr>
              <a:t>from April </a:t>
            </a:r>
            <a:r>
              <a:rPr lang="en-US" sz="2400" dirty="0">
                <a:solidFill>
                  <a:schemeClr val="bg1"/>
                </a:solidFill>
              </a:rPr>
              <a:t>2015 to March 2016</a:t>
            </a:r>
            <a:r>
              <a:rPr lang="en-US" sz="2400" dirty="0" smtClean="0">
                <a:solidFill>
                  <a:schemeClr val="bg1"/>
                </a:solidFill>
              </a:rPr>
              <a:t>. The results </a:t>
            </a:r>
            <a:r>
              <a:rPr lang="en-US" sz="2400" dirty="0">
                <a:solidFill>
                  <a:schemeClr val="bg1"/>
                </a:solidFill>
              </a:rPr>
              <a:t>were published in </a:t>
            </a:r>
            <a:r>
              <a:rPr lang="en-US" sz="2400" dirty="0" smtClean="0">
                <a:solidFill>
                  <a:schemeClr val="bg1"/>
                </a:solidFill>
              </a:rPr>
              <a:t>European Atlas and Journal: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Analysis of the spatial variation of indoor radon concentrations (national survey in Bulgaria</a:t>
            </a:r>
            <a:r>
              <a:rPr lang="en-US" sz="1700" dirty="0" smtClean="0">
                <a:solidFill>
                  <a:schemeClr val="bg1"/>
                </a:solidFill>
              </a:rPr>
              <a:t>)</a:t>
            </a:r>
            <a:r>
              <a:rPr lang="fi-FI" sz="1700" dirty="0" smtClean="0">
                <a:solidFill>
                  <a:schemeClr val="bg1"/>
                </a:solidFill>
              </a:rPr>
              <a:t>. </a:t>
            </a:r>
            <a:r>
              <a:rPr lang="en-US" sz="1700" dirty="0">
                <a:solidFill>
                  <a:schemeClr val="bg1"/>
                </a:solidFill>
              </a:rPr>
              <a:t>Environmental Science and Pollution </a:t>
            </a:r>
            <a:r>
              <a:rPr lang="en-US" sz="1700" dirty="0" smtClean="0">
                <a:solidFill>
                  <a:schemeClr val="bg1"/>
                </a:solidFill>
              </a:rPr>
              <a:t>Research, </a:t>
            </a:r>
            <a:r>
              <a:rPr lang="fi-FI" sz="1700" dirty="0" smtClean="0">
                <a:solidFill>
                  <a:schemeClr val="bg1"/>
                </a:solidFill>
              </a:rPr>
              <a:t>26 </a:t>
            </a:r>
            <a:r>
              <a:rPr lang="fi-FI" sz="1700" dirty="0">
                <a:solidFill>
                  <a:schemeClr val="bg1"/>
                </a:solidFill>
              </a:rPr>
              <a:t>(2019</a:t>
            </a:r>
            <a:r>
              <a:rPr lang="fi-FI" sz="1700" dirty="0" smtClean="0">
                <a:solidFill>
                  <a:schemeClr val="bg1"/>
                </a:solidFill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Assessment of residential radon exposure in Bulgaria. Radiation Protection Dosimetry (2018</a:t>
            </a:r>
            <a:r>
              <a:rPr lang="en-US" sz="1700" dirty="0" smtClean="0">
                <a:solidFill>
                  <a:schemeClr val="bg1"/>
                </a:solidFill>
              </a:rPr>
              <a:t>)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6567155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i="1" dirty="0"/>
              <a:t> IAEA TC Project </a:t>
            </a:r>
            <a:r>
              <a:rPr lang="en-US" sz="1000" i="1" dirty="0" smtClean="0"/>
              <a:t>- </a:t>
            </a:r>
            <a:r>
              <a:rPr lang="en-US" sz="1000" i="1" dirty="0"/>
              <a:t>RW for </a:t>
            </a:r>
            <a:r>
              <a:rPr lang="en-US" sz="1000" i="1" dirty="0" smtClean="0"/>
              <a:t>Sharing </a:t>
            </a:r>
            <a:r>
              <a:rPr lang="en-US" sz="1000" i="1" dirty="0"/>
              <a:t>the Best Practices in the Implementation of Radon Action Plan, </a:t>
            </a:r>
            <a:r>
              <a:rPr lang="en-US" sz="1000" i="1" dirty="0" err="1"/>
              <a:t>Velingrad</a:t>
            </a:r>
            <a:r>
              <a:rPr lang="en-US" sz="1000" i="1" dirty="0"/>
              <a:t>, Bulgaria, 09-11 April 2019</a:t>
            </a:r>
            <a:endParaRPr lang="bg-BG" sz="1000" i="1" dirty="0"/>
          </a:p>
        </p:txBody>
      </p:sp>
    </p:spTree>
    <p:extLst>
      <p:ext uri="{BB962C8B-B14F-4D97-AF65-F5344CB8AC3E}">
        <p14:creationId xmlns:p14="http://schemas.microsoft.com/office/powerpoint/2010/main" val="23704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lgaria-PowerPoint-Template-7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Bulgaria-PowerPoint-Template-780</Template>
  <TotalTime>3911</TotalTime>
  <Words>1414</Words>
  <Application>Microsoft Office PowerPoint</Application>
  <PresentationFormat>On-screen Show (4:3)</PresentationFormat>
  <Paragraphs>115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Bulgaria-PowerPoint-Template-780</vt:lpstr>
      <vt:lpstr>PowerPoint Presentation</vt:lpstr>
      <vt:lpstr>Status</vt:lpstr>
      <vt:lpstr>Main involved parties and coordinator</vt:lpstr>
      <vt:lpstr>Structures and Responsibilities</vt:lpstr>
      <vt:lpstr>Main highlights</vt:lpstr>
      <vt:lpstr>Elements and targets in RAP</vt:lpstr>
      <vt:lpstr>Elements and targets in RAP</vt:lpstr>
      <vt:lpstr>Challenges, lessons learned and good practices</vt:lpstr>
      <vt:lpstr>Elements and targets in RAP</vt:lpstr>
      <vt:lpstr>European Atlas of Natural Radiation (IWEANR 2017)  </vt:lpstr>
      <vt:lpstr>Challenges, lessons learned and good practices</vt:lpstr>
      <vt:lpstr>Elements and targets in RAP</vt:lpstr>
      <vt:lpstr>Challenges, lessons learned and good practices</vt:lpstr>
      <vt:lpstr>Elements and targets in RAP</vt:lpstr>
      <vt:lpstr>Elements and targets in RAP</vt:lpstr>
      <vt:lpstr>Bulgarian National Radon Action Plan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Margarita Stanoeva</cp:lastModifiedBy>
  <cp:revision>186</cp:revision>
  <cp:lastPrinted>2019-04-02T13:10:31Z</cp:lastPrinted>
  <dcterms:created xsi:type="dcterms:W3CDTF">2017-11-01T20:17:27Z</dcterms:created>
  <dcterms:modified xsi:type="dcterms:W3CDTF">2019-04-16T14:27:09Z</dcterms:modified>
</cp:coreProperties>
</file>