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1" r:id="rId2"/>
    <p:sldId id="261" r:id="rId3"/>
    <p:sldId id="273" r:id="rId4"/>
    <p:sldId id="283" r:id="rId5"/>
    <p:sldId id="275" r:id="rId6"/>
    <p:sldId id="289" r:id="rId7"/>
    <p:sldId id="280" r:id="rId8"/>
    <p:sldId id="284" r:id="rId9"/>
    <p:sldId id="277" r:id="rId10"/>
    <p:sldId id="290" r:id="rId11"/>
    <p:sldId id="287" r:id="rId12"/>
    <p:sldId id="282" r:id="rId13"/>
    <p:sldId id="295" r:id="rId14"/>
    <p:sldId id="294" r:id="rId15"/>
    <p:sldId id="291" r:id="rId16"/>
    <p:sldId id="285" r:id="rId17"/>
    <p:sldId id="286" r:id="rId18"/>
    <p:sldId id="292" r:id="rId19"/>
    <p:sldId id="27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44A"/>
    <a:srgbClr val="007A37"/>
    <a:srgbClr val="2E74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2" autoAdjust="0"/>
    <p:restoredTop sz="94706" autoAdjust="0"/>
  </p:normalViewPr>
  <p:slideViewPr>
    <p:cSldViewPr snapToGrid="0">
      <p:cViewPr>
        <p:scale>
          <a:sx n="81" d="100"/>
          <a:sy n="81" d="100"/>
        </p:scale>
        <p:origin x="-1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9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A29113-7A70-4E0E-B036-871C49B835F1}" type="doc">
      <dgm:prSet loTypeId="urn:microsoft.com/office/officeart/2005/8/layout/hProcess6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A6406C01-7E83-4650-8EF5-394419DCB348}">
      <dgm:prSet phldrT="[Text]"/>
      <dgm:spPr/>
      <dgm:t>
        <a:bodyPr/>
        <a:lstStyle/>
        <a:p>
          <a:r>
            <a:rPr lang="bg-BG" b="1" dirty="0">
              <a:solidFill>
                <a:srgbClr val="2E742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</a:t>
          </a:r>
          <a:endParaRPr lang="en-US" b="1" dirty="0">
            <a:solidFill>
              <a:srgbClr val="2E742E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 title="Step 1 title"/>
        </a:ext>
      </dgm:extLst>
    </dgm:pt>
    <dgm:pt modelId="{2586B3BB-DA8B-42DF-AC9A-77CE21607FD0}" type="parTrans" cxnId="{4D956F8D-5727-488A-93AF-F33602655A44}">
      <dgm:prSet/>
      <dgm:spPr/>
      <dgm:t>
        <a:bodyPr/>
        <a:lstStyle/>
        <a:p>
          <a:endParaRPr lang="en-US"/>
        </a:p>
      </dgm:t>
    </dgm:pt>
    <dgm:pt modelId="{7C5B61F0-A4F6-4FCA-B552-36151F31051E}" type="sibTrans" cxnId="{4D956F8D-5727-488A-93AF-F33602655A44}">
      <dgm:prSet/>
      <dgm:spPr/>
      <dgm:t>
        <a:bodyPr/>
        <a:lstStyle/>
        <a:p>
          <a:endParaRPr lang="en-US"/>
        </a:p>
      </dgm:t>
    </dgm:pt>
    <dgm:pt modelId="{E4E9F0D0-FF23-4B59-9B97-973BCBE5DC65}">
      <dgm:prSet phldrT="[Text]" custT="1"/>
      <dgm:spPr/>
      <dgm:t>
        <a:bodyPr/>
        <a:lstStyle/>
        <a:p>
          <a:pPr algn="l"/>
          <a:endParaRPr lang="en-US" sz="2800" dirty="0">
            <a:solidFill>
              <a:schemeClr val="tx1">
                <a:lumMod val="75000"/>
                <a:lumOff val="2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 title="Step 1 - task description"/>
        </a:ext>
      </dgm:extLst>
    </dgm:pt>
    <dgm:pt modelId="{E9237435-F938-45D4-8BF4-6D5D4DFF850F}" type="parTrans" cxnId="{37A3A996-9723-4BDB-8959-9D9B7799BD9A}">
      <dgm:prSet/>
      <dgm:spPr/>
      <dgm:t>
        <a:bodyPr/>
        <a:lstStyle/>
        <a:p>
          <a:endParaRPr lang="en-US"/>
        </a:p>
      </dgm:t>
    </dgm:pt>
    <dgm:pt modelId="{D32B195A-7CAD-474B-B79C-BE4BB171E742}" type="sibTrans" cxnId="{37A3A996-9723-4BDB-8959-9D9B7799BD9A}">
      <dgm:prSet/>
      <dgm:spPr/>
      <dgm:t>
        <a:bodyPr/>
        <a:lstStyle/>
        <a:p>
          <a:endParaRPr lang="en-US"/>
        </a:p>
      </dgm:t>
    </dgm:pt>
    <dgm:pt modelId="{8734DFB3-ADD8-4FD2-87D8-1981AA0ADD0B}" type="pres">
      <dgm:prSet presAssocID="{FBA29113-7A70-4E0E-B036-871C49B835F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C04AEFB-7132-4B28-A7D3-862245070A8D}" type="pres">
      <dgm:prSet presAssocID="{A6406C01-7E83-4650-8EF5-394419DCB348}" presName="compNode" presStyleCnt="0"/>
      <dgm:spPr/>
    </dgm:pt>
    <dgm:pt modelId="{358F74AC-FC7D-465B-BD12-B6CCC00F3D29}" type="pres">
      <dgm:prSet presAssocID="{A6406C01-7E83-4650-8EF5-394419DCB348}" presName="noGeometry" presStyleCnt="0"/>
      <dgm:spPr/>
    </dgm:pt>
    <dgm:pt modelId="{610B5FFC-C0C9-444C-9F7A-14D1B54F604D}" type="pres">
      <dgm:prSet presAssocID="{A6406C01-7E83-4650-8EF5-394419DCB348}" presName="childTextVisible" presStyleLbl="bgAccFollowNode1" presStyleIdx="0" presStyleCnt="1" custScaleX="175121" custLinFactNeighborX="13171" custLinFactNeighborY="426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B705FC1-639E-4064-8E9A-A79870DE5273}" type="pres">
      <dgm:prSet presAssocID="{A6406C01-7E83-4650-8EF5-394419DCB348}" presName="childTextHidden" presStyleLbl="bgAccFollowNode1" presStyleIdx="0" presStyleCnt="1"/>
      <dgm:spPr/>
      <dgm:t>
        <a:bodyPr/>
        <a:lstStyle/>
        <a:p>
          <a:endParaRPr lang="bg-BG"/>
        </a:p>
      </dgm:t>
    </dgm:pt>
    <dgm:pt modelId="{47DA5750-48DC-4E4F-815D-0B05DBC30DAB}" type="pres">
      <dgm:prSet presAssocID="{A6406C01-7E83-4650-8EF5-394419DCB348}" presName="parentText" presStyleLbl="node1" presStyleIdx="0" presStyleCnt="1" custScaleX="175991" custScaleY="171934" custLinFactNeighborX="28566" custLinFactNeighborY="-1507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8B03804D-E696-4B0D-83DF-AF412FA6F685}" type="presOf" srcId="{FBA29113-7A70-4E0E-B036-871C49B835F1}" destId="{8734DFB3-ADD8-4FD2-87D8-1981AA0ADD0B}" srcOrd="0" destOrd="0" presId="urn:microsoft.com/office/officeart/2005/8/layout/hProcess6"/>
    <dgm:cxn modelId="{97B60EBF-B262-4E73-88B3-3F0B332C1D59}" type="presOf" srcId="{E4E9F0D0-FF23-4B59-9B97-973BCBE5DC65}" destId="{610B5FFC-C0C9-444C-9F7A-14D1B54F604D}" srcOrd="0" destOrd="0" presId="urn:microsoft.com/office/officeart/2005/8/layout/hProcess6"/>
    <dgm:cxn modelId="{4D956F8D-5727-488A-93AF-F33602655A44}" srcId="{FBA29113-7A70-4E0E-B036-871C49B835F1}" destId="{A6406C01-7E83-4650-8EF5-394419DCB348}" srcOrd="0" destOrd="0" parTransId="{2586B3BB-DA8B-42DF-AC9A-77CE21607FD0}" sibTransId="{7C5B61F0-A4F6-4FCA-B552-36151F31051E}"/>
    <dgm:cxn modelId="{6601D4A9-8A92-42DA-9F96-CB5E9CC4A1F5}" type="presOf" srcId="{A6406C01-7E83-4650-8EF5-394419DCB348}" destId="{47DA5750-48DC-4E4F-815D-0B05DBC30DAB}" srcOrd="0" destOrd="0" presId="urn:microsoft.com/office/officeart/2005/8/layout/hProcess6"/>
    <dgm:cxn modelId="{37A3A996-9723-4BDB-8959-9D9B7799BD9A}" srcId="{A6406C01-7E83-4650-8EF5-394419DCB348}" destId="{E4E9F0D0-FF23-4B59-9B97-973BCBE5DC65}" srcOrd="0" destOrd="0" parTransId="{E9237435-F938-45D4-8BF4-6D5D4DFF850F}" sibTransId="{D32B195A-7CAD-474B-B79C-BE4BB171E742}"/>
    <dgm:cxn modelId="{2C8DDAF8-40FB-4937-9888-8C06A11CE180}" type="presOf" srcId="{E4E9F0D0-FF23-4B59-9B97-973BCBE5DC65}" destId="{FB705FC1-639E-4064-8E9A-A79870DE5273}" srcOrd="1" destOrd="0" presId="urn:microsoft.com/office/officeart/2005/8/layout/hProcess6"/>
    <dgm:cxn modelId="{B05E6CC2-ADCF-4FB6-BEE9-025629B84B70}" type="presParOf" srcId="{8734DFB3-ADD8-4FD2-87D8-1981AA0ADD0B}" destId="{5C04AEFB-7132-4B28-A7D3-862245070A8D}" srcOrd="0" destOrd="0" presId="urn:microsoft.com/office/officeart/2005/8/layout/hProcess6"/>
    <dgm:cxn modelId="{6B7B5483-6CEA-4959-8CAE-7BF86530AE06}" type="presParOf" srcId="{5C04AEFB-7132-4B28-A7D3-862245070A8D}" destId="{358F74AC-FC7D-465B-BD12-B6CCC00F3D29}" srcOrd="0" destOrd="0" presId="urn:microsoft.com/office/officeart/2005/8/layout/hProcess6"/>
    <dgm:cxn modelId="{B2A83FAA-00B0-4EA9-B4BC-421D9D4F64AA}" type="presParOf" srcId="{5C04AEFB-7132-4B28-A7D3-862245070A8D}" destId="{610B5FFC-C0C9-444C-9F7A-14D1B54F604D}" srcOrd="1" destOrd="0" presId="urn:microsoft.com/office/officeart/2005/8/layout/hProcess6"/>
    <dgm:cxn modelId="{2A34589F-7933-4CF1-831C-6A653FDD5462}" type="presParOf" srcId="{5C04AEFB-7132-4B28-A7D3-862245070A8D}" destId="{FB705FC1-639E-4064-8E9A-A79870DE5273}" srcOrd="2" destOrd="0" presId="urn:microsoft.com/office/officeart/2005/8/layout/hProcess6"/>
    <dgm:cxn modelId="{8532DD1B-C501-4873-B0E0-70F3CADD283E}" type="presParOf" srcId="{5C04AEFB-7132-4B28-A7D3-862245070A8D}" destId="{47DA5750-48DC-4E4F-815D-0B05DBC30DAB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A29113-7A70-4E0E-B036-871C49B835F1}" type="doc">
      <dgm:prSet loTypeId="urn:microsoft.com/office/officeart/2005/8/layout/hProcess6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A6406C01-7E83-4650-8EF5-394419DCB348}">
      <dgm:prSet phldrT="[Text]"/>
      <dgm:spPr/>
      <dgm:t>
        <a:bodyPr/>
        <a:lstStyle/>
        <a:p>
          <a:r>
            <a:rPr lang="bg-BG" b="1" dirty="0">
              <a:solidFill>
                <a:srgbClr val="2E742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</a:t>
          </a:r>
          <a:endParaRPr lang="en-US" b="1" dirty="0">
            <a:solidFill>
              <a:srgbClr val="2E742E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 title="Step 1 title"/>
        </a:ext>
      </dgm:extLst>
    </dgm:pt>
    <dgm:pt modelId="{2586B3BB-DA8B-42DF-AC9A-77CE21607FD0}" type="parTrans" cxnId="{4D956F8D-5727-488A-93AF-F33602655A44}">
      <dgm:prSet/>
      <dgm:spPr/>
      <dgm:t>
        <a:bodyPr/>
        <a:lstStyle/>
        <a:p>
          <a:endParaRPr lang="en-US"/>
        </a:p>
      </dgm:t>
    </dgm:pt>
    <dgm:pt modelId="{7C5B61F0-A4F6-4FCA-B552-36151F31051E}" type="sibTrans" cxnId="{4D956F8D-5727-488A-93AF-F33602655A44}">
      <dgm:prSet/>
      <dgm:spPr/>
      <dgm:t>
        <a:bodyPr/>
        <a:lstStyle/>
        <a:p>
          <a:endParaRPr lang="en-US"/>
        </a:p>
      </dgm:t>
    </dgm:pt>
    <dgm:pt modelId="{E4E9F0D0-FF23-4B59-9B97-973BCBE5DC65}">
      <dgm:prSet phldrT="[Text]" custT="1"/>
      <dgm:spPr/>
      <dgm:t>
        <a:bodyPr/>
        <a:lstStyle/>
        <a:p>
          <a:pPr algn="l"/>
          <a:endParaRPr lang="en-US" sz="2800" dirty="0">
            <a:solidFill>
              <a:schemeClr val="tx1">
                <a:lumMod val="75000"/>
                <a:lumOff val="2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 title="Step 1 - task description"/>
        </a:ext>
      </dgm:extLst>
    </dgm:pt>
    <dgm:pt modelId="{E9237435-F938-45D4-8BF4-6D5D4DFF850F}" type="parTrans" cxnId="{37A3A996-9723-4BDB-8959-9D9B7799BD9A}">
      <dgm:prSet/>
      <dgm:spPr/>
      <dgm:t>
        <a:bodyPr/>
        <a:lstStyle/>
        <a:p>
          <a:endParaRPr lang="en-US"/>
        </a:p>
      </dgm:t>
    </dgm:pt>
    <dgm:pt modelId="{D32B195A-7CAD-474B-B79C-BE4BB171E742}" type="sibTrans" cxnId="{37A3A996-9723-4BDB-8959-9D9B7799BD9A}">
      <dgm:prSet/>
      <dgm:spPr/>
      <dgm:t>
        <a:bodyPr/>
        <a:lstStyle/>
        <a:p>
          <a:endParaRPr lang="en-US"/>
        </a:p>
      </dgm:t>
    </dgm:pt>
    <dgm:pt modelId="{8734DFB3-ADD8-4FD2-87D8-1981AA0ADD0B}" type="pres">
      <dgm:prSet presAssocID="{FBA29113-7A70-4E0E-B036-871C49B835F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C04AEFB-7132-4B28-A7D3-862245070A8D}" type="pres">
      <dgm:prSet presAssocID="{A6406C01-7E83-4650-8EF5-394419DCB348}" presName="compNode" presStyleCnt="0"/>
      <dgm:spPr/>
    </dgm:pt>
    <dgm:pt modelId="{358F74AC-FC7D-465B-BD12-B6CCC00F3D29}" type="pres">
      <dgm:prSet presAssocID="{A6406C01-7E83-4650-8EF5-394419DCB348}" presName="noGeometry" presStyleCnt="0"/>
      <dgm:spPr/>
    </dgm:pt>
    <dgm:pt modelId="{610B5FFC-C0C9-444C-9F7A-14D1B54F604D}" type="pres">
      <dgm:prSet presAssocID="{A6406C01-7E83-4650-8EF5-394419DCB348}" presName="childTextVisible" presStyleLbl="bgAccFollowNode1" presStyleIdx="0" presStyleCnt="1" custScaleX="175121" custLinFactNeighborX="13171" custLinFactNeighborY="426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B705FC1-639E-4064-8E9A-A79870DE5273}" type="pres">
      <dgm:prSet presAssocID="{A6406C01-7E83-4650-8EF5-394419DCB348}" presName="childTextHidden" presStyleLbl="bgAccFollowNode1" presStyleIdx="0" presStyleCnt="1"/>
      <dgm:spPr/>
      <dgm:t>
        <a:bodyPr/>
        <a:lstStyle/>
        <a:p>
          <a:endParaRPr lang="bg-BG"/>
        </a:p>
      </dgm:t>
    </dgm:pt>
    <dgm:pt modelId="{47DA5750-48DC-4E4F-815D-0B05DBC30DAB}" type="pres">
      <dgm:prSet presAssocID="{A6406C01-7E83-4650-8EF5-394419DCB348}" presName="parentText" presStyleLbl="node1" presStyleIdx="0" presStyleCnt="1" custScaleX="175991" custScaleY="171934" custLinFactNeighborX="28566" custLinFactNeighborY="-1507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4D956F8D-5727-488A-93AF-F33602655A44}" srcId="{FBA29113-7A70-4E0E-B036-871C49B835F1}" destId="{A6406C01-7E83-4650-8EF5-394419DCB348}" srcOrd="0" destOrd="0" parTransId="{2586B3BB-DA8B-42DF-AC9A-77CE21607FD0}" sibTransId="{7C5B61F0-A4F6-4FCA-B552-36151F31051E}"/>
    <dgm:cxn modelId="{5E82B0FF-8A3D-43E8-98DC-79748B3E3261}" type="presOf" srcId="{E4E9F0D0-FF23-4B59-9B97-973BCBE5DC65}" destId="{610B5FFC-C0C9-444C-9F7A-14D1B54F604D}" srcOrd="0" destOrd="0" presId="urn:microsoft.com/office/officeart/2005/8/layout/hProcess6"/>
    <dgm:cxn modelId="{37A3A996-9723-4BDB-8959-9D9B7799BD9A}" srcId="{A6406C01-7E83-4650-8EF5-394419DCB348}" destId="{E4E9F0D0-FF23-4B59-9B97-973BCBE5DC65}" srcOrd="0" destOrd="0" parTransId="{E9237435-F938-45D4-8BF4-6D5D4DFF850F}" sibTransId="{D32B195A-7CAD-474B-B79C-BE4BB171E742}"/>
    <dgm:cxn modelId="{7951690C-0F70-4CED-8FEE-E5B504EE85C1}" type="presOf" srcId="{E4E9F0D0-FF23-4B59-9B97-973BCBE5DC65}" destId="{FB705FC1-639E-4064-8E9A-A79870DE5273}" srcOrd="1" destOrd="0" presId="urn:microsoft.com/office/officeart/2005/8/layout/hProcess6"/>
    <dgm:cxn modelId="{2F5C94BD-9F20-4502-A76A-50439CB07B8D}" type="presOf" srcId="{A6406C01-7E83-4650-8EF5-394419DCB348}" destId="{47DA5750-48DC-4E4F-815D-0B05DBC30DAB}" srcOrd="0" destOrd="0" presId="urn:microsoft.com/office/officeart/2005/8/layout/hProcess6"/>
    <dgm:cxn modelId="{90642DEB-B399-4D36-993E-BB716250D7CE}" type="presOf" srcId="{FBA29113-7A70-4E0E-B036-871C49B835F1}" destId="{8734DFB3-ADD8-4FD2-87D8-1981AA0ADD0B}" srcOrd="0" destOrd="0" presId="urn:microsoft.com/office/officeart/2005/8/layout/hProcess6"/>
    <dgm:cxn modelId="{F9C29743-8D78-4BEB-B248-6FB90CC4DA08}" type="presParOf" srcId="{8734DFB3-ADD8-4FD2-87D8-1981AA0ADD0B}" destId="{5C04AEFB-7132-4B28-A7D3-862245070A8D}" srcOrd="0" destOrd="0" presId="urn:microsoft.com/office/officeart/2005/8/layout/hProcess6"/>
    <dgm:cxn modelId="{7981AC15-2C20-431F-AC8F-92D540C4A4F6}" type="presParOf" srcId="{5C04AEFB-7132-4B28-A7D3-862245070A8D}" destId="{358F74AC-FC7D-465B-BD12-B6CCC00F3D29}" srcOrd="0" destOrd="0" presId="urn:microsoft.com/office/officeart/2005/8/layout/hProcess6"/>
    <dgm:cxn modelId="{E77E5976-27D8-4D4A-A102-5AC9AC826F41}" type="presParOf" srcId="{5C04AEFB-7132-4B28-A7D3-862245070A8D}" destId="{610B5FFC-C0C9-444C-9F7A-14D1B54F604D}" srcOrd="1" destOrd="0" presId="urn:microsoft.com/office/officeart/2005/8/layout/hProcess6"/>
    <dgm:cxn modelId="{CC3B793F-99E7-4499-895E-7B30029D2BE8}" type="presParOf" srcId="{5C04AEFB-7132-4B28-A7D3-862245070A8D}" destId="{FB705FC1-639E-4064-8E9A-A79870DE5273}" srcOrd="2" destOrd="0" presId="urn:microsoft.com/office/officeart/2005/8/layout/hProcess6"/>
    <dgm:cxn modelId="{043F88E8-D7FC-49D0-830C-31043B6464D3}" type="presParOf" srcId="{5C04AEFB-7132-4B28-A7D3-862245070A8D}" destId="{47DA5750-48DC-4E4F-815D-0B05DBC30DAB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B5FFC-C0C9-444C-9F7A-14D1B54F604D}">
      <dsp:nvSpPr>
        <dsp:cNvPr id="0" name=""/>
        <dsp:cNvSpPr/>
      </dsp:nvSpPr>
      <dsp:spPr>
        <a:xfrm>
          <a:off x="51526" y="132090"/>
          <a:ext cx="1401298" cy="699465"/>
        </a:xfrm>
        <a:prstGeom prst="rightArrow">
          <a:avLst>
            <a:gd name="adj1" fmla="val 70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7780" rIns="35560" bIns="177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>
            <a:solidFill>
              <a:schemeClr val="tx1">
                <a:lumMod val="75000"/>
                <a:lumOff val="2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01851" y="237010"/>
        <a:ext cx="806160" cy="489625"/>
      </dsp:txXfrm>
    </dsp:sp>
    <dsp:sp modelId="{47DA5750-48DC-4E4F-815D-0B05DBC30DAB}">
      <dsp:nvSpPr>
        <dsp:cNvPr id="0" name=""/>
        <dsp:cNvSpPr/>
      </dsp:nvSpPr>
      <dsp:spPr>
        <a:xfrm>
          <a:off x="114299" y="102026"/>
          <a:ext cx="704130" cy="6878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200" b="1" kern="1200" dirty="0">
              <a:solidFill>
                <a:srgbClr val="2E742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</a:t>
          </a:r>
          <a:endParaRPr lang="en-US" sz="3200" b="1" kern="1200" dirty="0">
            <a:solidFill>
              <a:srgbClr val="2E742E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7416" y="202766"/>
        <a:ext cx="497896" cy="4864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B5FFC-C0C9-444C-9F7A-14D1B54F604D}">
      <dsp:nvSpPr>
        <dsp:cNvPr id="0" name=""/>
        <dsp:cNvSpPr/>
      </dsp:nvSpPr>
      <dsp:spPr>
        <a:xfrm>
          <a:off x="51526" y="132090"/>
          <a:ext cx="1401298" cy="699465"/>
        </a:xfrm>
        <a:prstGeom prst="rightArrow">
          <a:avLst>
            <a:gd name="adj1" fmla="val 70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7780" rIns="35560" bIns="177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>
            <a:solidFill>
              <a:schemeClr val="tx1">
                <a:lumMod val="75000"/>
                <a:lumOff val="2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01851" y="237010"/>
        <a:ext cx="806160" cy="489625"/>
      </dsp:txXfrm>
    </dsp:sp>
    <dsp:sp modelId="{47DA5750-48DC-4E4F-815D-0B05DBC30DAB}">
      <dsp:nvSpPr>
        <dsp:cNvPr id="0" name=""/>
        <dsp:cNvSpPr/>
      </dsp:nvSpPr>
      <dsp:spPr>
        <a:xfrm>
          <a:off x="114299" y="102026"/>
          <a:ext cx="704130" cy="6878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200" b="1" kern="1200" dirty="0">
              <a:solidFill>
                <a:srgbClr val="2E742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</a:t>
          </a:r>
          <a:endParaRPr lang="en-US" sz="3200" b="1" kern="1200" dirty="0">
            <a:solidFill>
              <a:srgbClr val="2E742E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7416" y="202766"/>
        <a:ext cx="497896" cy="4864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6"/>
            <a:ext cx="7203233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0384" y="5432564"/>
            <a:ext cx="7203233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3/22/2018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3/22/2018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3/22/2018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="" xmlns:a16="http://schemas.microsoft.com/office/drawing/2014/main" id="{03175179-2E11-4006-9748-BFECD556C52C}"/>
              </a:ext>
            </a:extLst>
          </p:cNvPr>
          <p:cNvSpPr/>
          <p:nvPr userDrawn="1"/>
        </p:nvSpPr>
        <p:spPr>
          <a:xfrm>
            <a:off x="469511" y="235668"/>
            <a:ext cx="86839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600" b="1" i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КОНЦЕПЦИЯ ЗА УСТРОЙСТВЕНО ПЛАНИРАНЕ, ИНВЕСТИЦИОННО ПРОЕКТИРАНЕ</a:t>
            </a:r>
            <a:r>
              <a:rPr lang="bg-BG" sz="1600" b="1" i="1" baseline="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СТРОИТЕЛСТВО</a:t>
            </a:r>
            <a:endParaRPr lang="en-GB" sz="1600" b="1" i="1" dirty="0"/>
          </a:p>
        </p:txBody>
      </p:sp>
      <p:pic>
        <p:nvPicPr>
          <p:cNvPr id="9" name="Picture 4">
            <a:extLst>
              <a:ext uri="{FF2B5EF4-FFF2-40B4-BE49-F238E27FC236}">
                <a16:creationId xmlns="" xmlns:a16="http://schemas.microsoft.com/office/drawing/2014/main" id="{5B103AB8-D53C-47C1-B199-2FF593BADB1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1" y="56560"/>
            <a:ext cx="436110" cy="448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3/22/2018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3/22/2018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3/22/2018</a:t>
            </a:fld>
            <a:endParaRPr lang="en-US" dirty="0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2" name="Rechteck 61">
            <a:extLst>
              <a:ext uri="{FF2B5EF4-FFF2-40B4-BE49-F238E27FC236}">
                <a16:creationId xmlns="" xmlns:a16="http://schemas.microsoft.com/office/drawing/2014/main" id="{A0EF1F72-13C4-4942-81AE-3E4FCC4140D2}"/>
              </a:ext>
            </a:extLst>
          </p:cNvPr>
          <p:cNvSpPr/>
          <p:nvPr userDrawn="1"/>
        </p:nvSpPr>
        <p:spPr>
          <a:xfrm>
            <a:off x="818763" y="10244"/>
            <a:ext cx="8283253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500" b="1" i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КОНЦЕПЦИЯ ЗА УСТРОЙСТВЕНО ПЛАНИРАНЕ, ИНВЕСТИЦИОННО ПРОЕКТИРАНЕ</a:t>
            </a:r>
            <a:r>
              <a:rPr lang="bg-BG" sz="1500" b="1" i="1" baseline="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СТРОИТЕЛСТВО</a:t>
            </a:r>
            <a:endParaRPr lang="en-GB" sz="1500" b="1" i="1" dirty="0"/>
          </a:p>
        </p:txBody>
      </p:sp>
      <p:pic>
        <p:nvPicPr>
          <p:cNvPr id="63" name="Picture 4">
            <a:extLst>
              <a:ext uri="{FF2B5EF4-FFF2-40B4-BE49-F238E27FC236}">
                <a16:creationId xmlns="" xmlns:a16="http://schemas.microsoft.com/office/drawing/2014/main" id="{FFC16291-57F1-473A-A913-C81809B4B94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4" y="82363"/>
            <a:ext cx="493647" cy="658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98" y="571500"/>
            <a:ext cx="4663440" cy="5715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BAF629-ECA2-4CF3-B790-9D9BDED98269}" type="datetime1">
              <a:rPr lang="en-US" smtClean="0"/>
              <a:pPr/>
              <a:t>3/22/2018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70531" y="6289679"/>
            <a:ext cx="72446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pPr/>
              <a:t>3/22/2018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8983" y="6289679"/>
            <a:ext cx="68916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4541" algn="l" defTabSz="6858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7160" algn="l" defTabSz="6858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408509" indent="0" algn="l" defTabSz="685800" rtl="0" eaLnBrk="1" latinLnBrk="0" hangingPunct="1">
        <a:lnSpc>
          <a:spcPct val="90000"/>
        </a:lnSpc>
        <a:spcBef>
          <a:spcPts val="45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6"/>
            <a:ext cx="7589154" cy="3878712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bg-BG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Концепция </a:t>
            </a:r>
            <a:r>
              <a:rPr lang="en-US" sz="36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36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36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ново законодателството </a:t>
            </a:r>
            <a:r>
              <a:rPr lang="en-US" sz="36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36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36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областта на</a:t>
            </a:r>
            <a:br>
              <a:rPr lang="bg-BG" sz="36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36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устройственото планиране, </a:t>
            </a:r>
            <a:r>
              <a:rPr lang="en-US" sz="36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36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36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инвестиционното проектиране </a:t>
            </a:r>
            <a:r>
              <a:rPr lang="en-US" sz="36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36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36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строителството</a:t>
            </a:r>
            <a:endParaRPr lang="bg-BG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23BC0F49-C121-427B-85D3-608BFDB17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384" y="355739"/>
            <a:ext cx="990391" cy="990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hteck 6">
            <a:extLst>
              <a:ext uri="{FF2B5EF4-FFF2-40B4-BE49-F238E27FC236}">
                <a16:creationId xmlns="" xmlns:a16="http://schemas.microsoft.com/office/drawing/2014/main" id="{C365E1FF-BF24-4B0A-B1B9-F73DD5BB54D4}"/>
              </a:ext>
            </a:extLst>
          </p:cNvPr>
          <p:cNvSpPr/>
          <p:nvPr/>
        </p:nvSpPr>
        <p:spPr>
          <a:xfrm>
            <a:off x="2286000" y="23356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g-BG" sz="24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КАМАРА НА </a:t>
            </a:r>
          </a:p>
          <a:p>
            <a:r>
              <a:rPr lang="bg-BG" sz="24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АРХИТЕКТИТЕ </a:t>
            </a:r>
          </a:p>
          <a:p>
            <a:r>
              <a:rPr lang="bg-BG" sz="24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В БЪЛГРИЯ</a:t>
            </a:r>
            <a:endParaRPr lang="en-GB" sz="2400" b="1" i="1" dirty="0"/>
          </a:p>
        </p:txBody>
      </p:sp>
    </p:spTree>
    <p:extLst>
      <p:ext uri="{BB962C8B-B14F-4D97-AF65-F5344CB8AC3E}">
        <p14:creationId xmlns:p14="http://schemas.microsoft.com/office/powerpoint/2010/main" val="100333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235140"/>
            <a:ext cx="9143999" cy="873612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vert="horz" lIns="91440" tIns="27000" rIns="91440" bIns="27000" rtlCol="0" anchor="b">
            <a:normAutofit/>
          </a:bodyPr>
          <a:lstStyle/>
          <a:p>
            <a:pPr lvl="0" algn="ctr">
              <a:lnSpc>
                <a:spcPct val="150000"/>
              </a:lnSpc>
            </a:pPr>
            <a:r>
              <a:rPr lang="bg-BG" sz="2100" dirty="0">
                <a:solidFill>
                  <a:srgbClr val="00A4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ОСНОВНИ ПРИНЦИПИ НА НОВОТО ЗАКОНОДАТЕЛСТВО</a:t>
            </a:r>
            <a:endParaRPr lang="en-US" sz="21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4294967295"/>
          </p:nvPr>
        </p:nvSpPr>
        <p:spPr>
          <a:xfrm>
            <a:off x="2054739" y="1977098"/>
            <a:ext cx="6109856" cy="4178921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bg-BG" sz="2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bg-BG" sz="2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Документация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bg-BG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проверки съобразно </a:t>
            </a:r>
            <a:r>
              <a:rPr lang="bg-BG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риска</a:t>
            </a:r>
          </a:p>
          <a:p>
            <a:pPr marL="0" indent="0">
              <a:lnSpc>
                <a:spcPct val="100000"/>
              </a:lnSpc>
              <a:buNone/>
            </a:pPr>
            <a:endParaRPr lang="bg-BG" sz="21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Два етапа на подготовка на строителството: 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bg-BG" sz="2100" dirty="0">
                <a:solidFill>
                  <a:srgbClr val="00A4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100" dirty="0" smtClean="0">
                <a:solidFill>
                  <a:srgbClr val="00A4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идеен проект – гарантира инвестиционния интерес при защитен обществен интерес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задължителен работен проект – служи за реализация на строитлеството</a:t>
            </a:r>
            <a:endParaRPr lang="bg-BG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bg-BG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914429" y="2758757"/>
            <a:ext cx="733806" cy="556370"/>
          </a:xfrm>
          <a:prstGeom prst="rightArrow">
            <a:avLst/>
          </a:prstGeom>
          <a:solidFill>
            <a:srgbClr val="00A4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/>
          </a:p>
        </p:txBody>
      </p:sp>
      <p:sp>
        <p:nvSpPr>
          <p:cNvPr id="10" name="Right Arrow 9"/>
          <p:cNvSpPr/>
          <p:nvPr/>
        </p:nvSpPr>
        <p:spPr>
          <a:xfrm>
            <a:off x="914429" y="3799221"/>
            <a:ext cx="733806" cy="556370"/>
          </a:xfrm>
          <a:prstGeom prst="rightArrow">
            <a:avLst/>
          </a:prstGeom>
          <a:solidFill>
            <a:srgbClr val="00A4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/>
          </a:p>
        </p:txBody>
      </p:sp>
    </p:spTree>
    <p:extLst>
      <p:ext uri="{BB962C8B-B14F-4D97-AF65-F5344CB8AC3E}">
        <p14:creationId xmlns:p14="http://schemas.microsoft.com/office/powerpoint/2010/main" val="184909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235140"/>
            <a:ext cx="9143999" cy="873612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vert="horz" lIns="91440" tIns="27000" rIns="91440" bIns="27000" rtlCol="0" anchor="b">
            <a:normAutofit/>
          </a:bodyPr>
          <a:lstStyle/>
          <a:p>
            <a:pPr lvl="0" algn="ctr">
              <a:lnSpc>
                <a:spcPct val="150000"/>
              </a:lnSpc>
            </a:pPr>
            <a:r>
              <a:rPr lang="bg-BG" sz="2100" dirty="0" smtClean="0">
                <a:solidFill>
                  <a:srgbClr val="00A4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ОСНОВНИ ПРИНЦИПИ НА НОВОТО ЗАКОНОДАТЕЛСТВО</a:t>
            </a:r>
            <a:endParaRPr lang="en-US" sz="21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4294967295"/>
          </p:nvPr>
        </p:nvSpPr>
        <p:spPr>
          <a:xfrm>
            <a:off x="1911282" y="1778820"/>
            <a:ext cx="6704815" cy="4178921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bg-BG" sz="21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bg-BG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Премахване </a:t>
            </a:r>
            <a:r>
              <a:rPr lang="bg-BG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конфликти на </a:t>
            </a:r>
            <a:r>
              <a:rPr lang="bg-BG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интереси</a:t>
            </a: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чрез </a:t>
            </a: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промяна финансирането на стротелния контрол</a:t>
            </a:r>
          </a:p>
          <a:p>
            <a:pPr marL="0" indent="0">
              <a:lnSpc>
                <a:spcPct val="110000"/>
              </a:lnSpc>
              <a:buNone/>
            </a:pPr>
            <a:endParaRPr lang="bg-BG" sz="2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bg-BG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Архитектурни </a:t>
            </a:r>
            <a:r>
              <a:rPr lang="bg-BG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конкурси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обекти над определена </a:t>
            </a: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стойност, гарантиращи естетика и целесъобразност </a:t>
            </a:r>
            <a:endParaRPr lang="bg-BG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914938" y="2849523"/>
            <a:ext cx="733806" cy="556370"/>
          </a:xfrm>
          <a:prstGeom prst="rightArrow">
            <a:avLst/>
          </a:prstGeom>
          <a:solidFill>
            <a:srgbClr val="00A4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/>
          </a:p>
        </p:txBody>
      </p:sp>
      <p:sp>
        <p:nvSpPr>
          <p:cNvPr id="8" name="Right Arrow 13">
            <a:extLst>
              <a:ext uri="{FF2B5EF4-FFF2-40B4-BE49-F238E27FC236}">
                <a16:creationId xmlns="" xmlns:a16="http://schemas.microsoft.com/office/drawing/2014/main" id="{908477AE-5140-4BA8-8583-DBF40951B41D}"/>
              </a:ext>
            </a:extLst>
          </p:cNvPr>
          <p:cNvSpPr/>
          <p:nvPr/>
        </p:nvSpPr>
        <p:spPr>
          <a:xfrm>
            <a:off x="914938" y="4273078"/>
            <a:ext cx="733806" cy="556370"/>
          </a:xfrm>
          <a:prstGeom prst="rightArrow">
            <a:avLst/>
          </a:prstGeom>
          <a:solidFill>
            <a:srgbClr val="00A4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/>
          </a:p>
        </p:txBody>
      </p:sp>
    </p:spTree>
    <p:extLst>
      <p:ext uri="{BB962C8B-B14F-4D97-AF65-F5344CB8AC3E}">
        <p14:creationId xmlns:p14="http://schemas.microsoft.com/office/powerpoint/2010/main" val="291935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292817" y="2290708"/>
            <a:ext cx="3072911" cy="2518193"/>
          </a:xfrm>
        </p:spPr>
        <p:txBody>
          <a:bodyPr>
            <a:normAutofit/>
          </a:bodyPr>
          <a:lstStyle/>
          <a:p>
            <a:endParaRPr lang="bg-BG" dirty="0"/>
          </a:p>
          <a:p>
            <a:endParaRPr lang="bg-BG" sz="1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bg-BG" sz="1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Ефективен контрол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bg-BG" sz="1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според стандарти в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bg-BG" sz="1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строителството</a:t>
            </a:r>
            <a:endParaRPr lang="en-US" sz="19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4072380" y="1932495"/>
            <a:ext cx="4778804" cy="4213779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buClr>
                <a:srgbClr val="D15A3E">
                  <a:lumMod val="75000"/>
                </a:srgbClr>
              </a:buClr>
              <a:buNone/>
            </a:pPr>
            <a:r>
              <a:rPr lang="bg-BG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Обществения интерес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 защитава през целия процес от ДНСК</a:t>
            </a:r>
            <a:r>
              <a:rPr lang="bg-BG" sz="2100" b="1" dirty="0">
                <a:solidFill>
                  <a:srgbClr val="2D2E2D">
                    <a:lumMod val="75000"/>
                    <a:lumOff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общините,</a:t>
            </a:r>
            <a:r>
              <a:rPr lang="bg-BG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</a:t>
            </a:r>
            <a:r>
              <a:rPr lang="bg-BG" sz="2100" b="1" dirty="0">
                <a:solidFill>
                  <a:srgbClr val="2D2E2D">
                    <a:lumMod val="75000"/>
                    <a:lumOff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чрез</a:t>
            </a:r>
            <a:r>
              <a:rPr lang="bg-BG" sz="2100" b="1" dirty="0">
                <a:solidFill>
                  <a:srgbClr val="2D2E2D">
                    <a:lumMod val="75000"/>
                    <a:lumOff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Строителни инспектори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експерти, сертифицирани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лица с вменени от държавата функции на ротационен принцип</a:t>
            </a:r>
          </a:p>
          <a:p>
            <a:pPr marL="0" indent="0">
              <a:lnSpc>
                <a:spcPct val="110000"/>
              </a:lnSpc>
              <a:buClr>
                <a:srgbClr val="D15A3E">
                  <a:lumMod val="75000"/>
                </a:srgbClr>
              </a:buClr>
              <a:buNone/>
            </a:pPr>
            <a:endParaRPr lang="bg-BG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10000"/>
              </a:lnSpc>
              <a:buClr>
                <a:srgbClr val="D15A3E">
                  <a:lumMod val="75000"/>
                </a:srgbClr>
              </a:buClr>
              <a:buNone/>
            </a:pPr>
            <a:r>
              <a:rPr lang="bg-BG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Частния интерес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</a:t>
            </a:r>
            <a:r>
              <a:rPr lang="bg-BG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спазването </a:t>
            </a: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техническите норми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 гарантират през целия процес от </a:t>
            </a:r>
            <a:r>
              <a:rPr lang="bg-BG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водещия архитект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или</a:t>
            </a:r>
            <a:r>
              <a:rPr lang="bg-BG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водещия инж</a:t>
            </a:r>
            <a:r>
              <a:rPr lang="bg-BG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</a:t>
            </a:r>
            <a:r>
              <a:rPr lang="bg-BG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нер</a:t>
            </a:r>
            <a:endParaRPr lang="bg-BG" sz="21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buClr>
                <a:srgbClr val="D15A3E">
                  <a:lumMod val="75000"/>
                </a:srgbClr>
              </a:buClr>
              <a:buNone/>
            </a:pPr>
            <a:endParaRPr lang="bg-BG" sz="2100" dirty="0">
              <a:solidFill>
                <a:srgbClr val="2D2E2D">
                  <a:lumMod val="75000"/>
                  <a:lumOff val="25000"/>
                </a:srgb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idx="4294967295"/>
          </p:nvPr>
        </p:nvSpPr>
        <p:spPr>
          <a:xfrm>
            <a:off x="0" y="797169"/>
            <a:ext cx="9144000" cy="849070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vert="horz" lIns="91440" tIns="27000" rIns="91440" bIns="27000" rtlCol="0" anchor="b">
            <a:normAutofit/>
          </a:bodyPr>
          <a:lstStyle/>
          <a:p>
            <a:pPr lvl="0" algn="ctr">
              <a:lnSpc>
                <a:spcPct val="150000"/>
              </a:lnSpc>
            </a:pPr>
            <a:r>
              <a:rPr lang="bg-BG" sz="2100" dirty="0">
                <a:solidFill>
                  <a:srgbClr val="00A4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ОСНОВНИ ПРИНЦИПИ НА НОВОТО ЗАКОНОДАТЕЛСТВО</a:t>
            </a:r>
            <a:endParaRPr lang="en-US" sz="21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545" y="4686093"/>
            <a:ext cx="845344" cy="663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921" y="2311003"/>
            <a:ext cx="845344" cy="663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607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30813" y="1000087"/>
            <a:ext cx="7337580" cy="267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bg-BG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dirty="0"/>
          </a:p>
        </p:txBody>
      </p:sp>
      <p:pic>
        <p:nvPicPr>
          <p:cNvPr id="9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58" y="2813538"/>
            <a:ext cx="8886641" cy="3259017"/>
          </a:xfrm>
          <a:prstGeom prst="rect">
            <a:avLst/>
          </a:prstGeom>
        </p:spPr>
      </p:pic>
      <p:sp>
        <p:nvSpPr>
          <p:cNvPr id="10" name="TextBox 8"/>
          <p:cNvSpPr txBox="1"/>
          <p:nvPr/>
        </p:nvSpPr>
        <p:spPr>
          <a:xfrm>
            <a:off x="289727" y="1410831"/>
            <a:ext cx="90619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bg-BG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bg-BG" b="1" dirty="0"/>
          </a:p>
          <a:p>
            <a:pPr lvl="0"/>
            <a:r>
              <a:rPr lang="bg-BG" sz="2000" dirty="0" smtClean="0"/>
              <a:t>Обществения интерес определя категориите на сградите и съответно</a:t>
            </a:r>
            <a:r>
              <a:rPr lang="de-DE" sz="2000" dirty="0" smtClean="0"/>
              <a:t>:</a:t>
            </a:r>
            <a:endParaRPr lang="de-DE" sz="20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bg-BG" sz="2000" dirty="0"/>
              <a:t> процедурите  </a:t>
            </a:r>
            <a:endParaRPr lang="de-DE" sz="20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bg-BG" sz="2000" dirty="0"/>
              <a:t> задължителния обхват на инвестиционния проект</a:t>
            </a:r>
          </a:p>
          <a:p>
            <a:endParaRPr lang="bg-BG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575552"/>
            <a:ext cx="9144000" cy="8490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vert="horz" lIns="91440" tIns="27000" rIns="91440" bIns="27000" rtlCol="0"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bg-BG" sz="2100" smtClean="0">
                <a:solidFill>
                  <a:srgbClr val="00A4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ОСНОВНИ ПРИНЦИПИ НА НОВОТО ЗАКОНОДАТЕЛСТВО</a:t>
            </a:r>
            <a:endParaRPr lang="en-US" sz="21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79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/>
          <p:cNvSpPr/>
          <p:nvPr/>
        </p:nvSpPr>
        <p:spPr>
          <a:xfrm>
            <a:off x="0" y="0"/>
            <a:ext cx="9144000" cy="621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026" name="Picture 2" descr="D:\Desktop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79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4294967295"/>
          </p:nvPr>
        </p:nvSpPr>
        <p:spPr>
          <a:xfrm>
            <a:off x="2327564" y="2698297"/>
            <a:ext cx="6109856" cy="2651542"/>
          </a:xfrm>
        </p:spPr>
        <p:txBody>
          <a:bodyPr anchor="ctr">
            <a:noAutofit/>
          </a:bodyPr>
          <a:lstStyle/>
          <a:p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хармонизирани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стандарти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европейска техническа оценка (ЕТО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европейски или международни стандарти,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БДС 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Български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технически одобрения (БТО)</a:t>
            </a:r>
            <a:endParaRPr lang="bg-BG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idx="4294967295"/>
          </p:nvPr>
        </p:nvSpPr>
        <p:spPr>
          <a:xfrm>
            <a:off x="1" y="1235140"/>
            <a:ext cx="9144000" cy="873612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vert="horz" lIns="91440" tIns="27000" rIns="91440" bIns="27000" rtlCol="0" anchor="b">
            <a:noAutofit/>
          </a:bodyPr>
          <a:lstStyle/>
          <a:p>
            <a:pPr lvl="0">
              <a:lnSpc>
                <a:spcPct val="150000"/>
              </a:lnSpc>
            </a:pPr>
            <a:r>
              <a:rPr lang="bg-BG" sz="21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   </a:t>
            </a:r>
            <a:r>
              <a:rPr lang="bg-BG" sz="2100" dirty="0" smtClean="0">
                <a:solidFill>
                  <a:srgbClr val="00A4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ЕВРОПЕЙСКИ ТЕХНИЧЕСКИ СПЕЦИФИКАЦИИ </a:t>
            </a:r>
            <a:r>
              <a:rPr lang="en-US" sz="2100" dirty="0" smtClean="0">
                <a:solidFill>
                  <a:srgbClr val="00A4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100" dirty="0" smtClean="0">
                <a:solidFill>
                  <a:srgbClr val="00A4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100" dirty="0" smtClean="0">
                <a:solidFill>
                  <a:srgbClr val="00A4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по РЕГЛАМЕНТ </a:t>
            </a:r>
            <a:r>
              <a:rPr lang="en-US" sz="2100" dirty="0" smtClean="0">
                <a:solidFill>
                  <a:srgbClr val="00A4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305/2011</a:t>
            </a:r>
            <a:endParaRPr lang="en-US" sz="2100" dirty="0">
              <a:solidFill>
                <a:srgbClr val="00A44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1496965" y="3707146"/>
            <a:ext cx="830599" cy="633845"/>
          </a:xfrm>
          <a:prstGeom prst="rightArrow">
            <a:avLst/>
          </a:prstGeom>
          <a:solidFill>
            <a:srgbClr val="00A4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/>
          </a:p>
        </p:txBody>
      </p:sp>
    </p:spTree>
    <p:extLst>
      <p:ext uri="{BB962C8B-B14F-4D97-AF65-F5344CB8AC3E}">
        <p14:creationId xmlns:p14="http://schemas.microsoft.com/office/powerpoint/2010/main" val="89341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235140"/>
            <a:ext cx="9144000" cy="856789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vert="horz" lIns="91440" tIns="27000" rIns="91440" bIns="27000" rtlCol="0" anchor="b">
            <a:normAutofit fontScale="90000"/>
          </a:bodyPr>
          <a:lstStyle/>
          <a:p>
            <a: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100" dirty="0">
                <a:solidFill>
                  <a:srgbClr val="007A3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de-DE" sz="2325" dirty="0">
                <a:solidFill>
                  <a:srgbClr val="007A3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WIN WIN </a:t>
            </a:r>
            <a:r>
              <a:rPr lang="bg-BG" sz="2325" dirty="0" smtClean="0">
                <a:solidFill>
                  <a:srgbClr val="007A3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РЕШЕНИЕ </a:t>
            </a:r>
            <a:endParaRPr lang="en-US" sz="2325" dirty="0">
              <a:solidFill>
                <a:srgbClr val="007A3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1649691" y="2176775"/>
            <a:ext cx="7268065" cy="3988354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4000"/>
              </a:lnSpc>
              <a:buNone/>
            </a:pPr>
            <a:r>
              <a:rPr lang="bg-BG" sz="2100" dirty="0">
                <a:solidFill>
                  <a:srgbClr val="007A3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bg-BG" sz="2100" b="1" dirty="0">
              <a:solidFill>
                <a:srgbClr val="007A3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24000"/>
              </a:lnSpc>
              <a:buNone/>
            </a:pPr>
            <a:r>
              <a:rPr lang="bg-BG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Държавата и общините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гарантират интереса на своите граждани за сигурна, здравословна и хармонична среда в урбанизираните територии</a:t>
            </a:r>
          </a:p>
          <a:p>
            <a:pPr marL="0" indent="0">
              <a:lnSpc>
                <a:spcPct val="124000"/>
              </a:lnSpc>
              <a:buNone/>
            </a:pPr>
            <a:r>
              <a:rPr lang="bg-BG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Инвеститорите и крайните ползватели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обектите получават по-добро качество за парите си. Гаранции чрез договори и застраховки.</a:t>
            </a:r>
          </a:p>
          <a:p>
            <a:pPr marL="0" indent="0">
              <a:lnSpc>
                <a:spcPct val="124000"/>
              </a:lnSpc>
              <a:buNone/>
            </a:pPr>
            <a:r>
              <a:rPr lang="bg-BG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Архитектите и инженерите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като довереници на своите инвеститори работят за тях до постигане на крайната им цел – готовите обекти. Въпрос на личен избор на професионалистите е кои фази от инвестиционния проект да поемат да работят.</a:t>
            </a:r>
          </a:p>
          <a:p>
            <a:pPr marL="0" indent="0">
              <a:lnSpc>
                <a:spcPct val="124000"/>
              </a:lnSpc>
              <a:buNone/>
            </a:pPr>
            <a:endParaRPr lang="bg-BG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3" name="Content Placeholder 11">
            <a:extLst>
              <a:ext uri="{FF2B5EF4-FFF2-40B4-BE49-F238E27FC236}">
                <a16:creationId xmlns="" xmlns:a16="http://schemas.microsoft.com/office/drawing/2014/main" id="{598093D2-533F-401C-86E6-C944CC37D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919" y="2737737"/>
            <a:ext cx="663385" cy="682954"/>
          </a:xfrm>
          <a:prstGeom prst="rect">
            <a:avLst/>
          </a:prstGeom>
          <a:noFill/>
        </p:spPr>
      </p:pic>
      <p:pic>
        <p:nvPicPr>
          <p:cNvPr id="14" name="Picture 16">
            <a:extLst>
              <a:ext uri="{FF2B5EF4-FFF2-40B4-BE49-F238E27FC236}">
                <a16:creationId xmlns="" xmlns:a16="http://schemas.microsoft.com/office/drawing/2014/main" id="{541A00E7-9635-44A1-B8B0-667195C48E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919" y="3818569"/>
            <a:ext cx="662998" cy="681287"/>
          </a:xfrm>
          <a:prstGeom prst="rect">
            <a:avLst/>
          </a:prstGeom>
        </p:spPr>
      </p:pic>
      <p:pic>
        <p:nvPicPr>
          <p:cNvPr id="15" name="Picture 6">
            <a:extLst>
              <a:ext uri="{FF2B5EF4-FFF2-40B4-BE49-F238E27FC236}">
                <a16:creationId xmlns="" xmlns:a16="http://schemas.microsoft.com/office/drawing/2014/main" id="{9A92F62E-9BB5-4AC5-BED2-C0068AD4E5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307" y="4906541"/>
            <a:ext cx="662998" cy="68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985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235140"/>
            <a:ext cx="9144000" cy="856789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vert="horz" lIns="91440" tIns="27000" rIns="91440" bIns="27000" rtlCol="0" anchor="b">
            <a:normAutofit fontScale="90000"/>
          </a:bodyPr>
          <a:lstStyle/>
          <a:p>
            <a: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100" dirty="0">
                <a:solidFill>
                  <a:srgbClr val="007A3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de-DE" sz="2325" dirty="0">
                <a:solidFill>
                  <a:srgbClr val="007A3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WIN WIN </a:t>
            </a:r>
            <a:r>
              <a:rPr lang="bg-BG" sz="2325" dirty="0" smtClean="0">
                <a:solidFill>
                  <a:srgbClr val="007A3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РЕШЕНИЕ </a:t>
            </a:r>
            <a:endParaRPr lang="en-US" sz="2325" dirty="0">
              <a:solidFill>
                <a:srgbClr val="007A3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1630837" y="2346452"/>
            <a:ext cx="7286919" cy="3582514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bg-BG" sz="2100" dirty="0">
                <a:solidFill>
                  <a:srgbClr val="007A3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bg-BG" sz="2100" b="1" dirty="0">
              <a:solidFill>
                <a:srgbClr val="007A3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Просперитет за коректните </a:t>
            </a:r>
            <a:r>
              <a:rPr lang="bg-BG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строители</a:t>
            </a: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Премахване влиянието на сивия сектор и деформациите на пазара </a:t>
            </a:r>
          </a:p>
          <a:p>
            <a:pPr marL="0" indent="0">
              <a:lnSpc>
                <a:spcPct val="114000"/>
              </a:lnSpc>
              <a:buNone/>
            </a:pPr>
            <a:endParaRPr lang="bg-BG" sz="2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Строителните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инспектори </a:t>
            </a: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експерти с вменени държавни функции.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Възможност </a:t>
            </a:r>
            <a:r>
              <a:rPr lang="bg-BG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надзорниците</a:t>
            </a: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 </a:t>
            </a: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реализират тази дейност.</a:t>
            </a:r>
            <a:endParaRPr lang="bg-BG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bg-BG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3" name="Content Placeholder 11">
            <a:extLst>
              <a:ext uri="{FF2B5EF4-FFF2-40B4-BE49-F238E27FC236}">
                <a16:creationId xmlns="" xmlns:a16="http://schemas.microsoft.com/office/drawing/2014/main" id="{1584D873-7262-4227-AF4C-517A78029D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919" y="2907419"/>
            <a:ext cx="663385" cy="682954"/>
          </a:xfrm>
          <a:prstGeom prst="rect">
            <a:avLst/>
          </a:prstGeom>
          <a:noFill/>
        </p:spPr>
      </p:pic>
      <p:pic>
        <p:nvPicPr>
          <p:cNvPr id="14" name="Picture 16">
            <a:extLst>
              <a:ext uri="{FF2B5EF4-FFF2-40B4-BE49-F238E27FC236}">
                <a16:creationId xmlns="" xmlns:a16="http://schemas.microsoft.com/office/drawing/2014/main" id="{2354E7EA-281C-431F-B082-F0D99ACE90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862" y="4394879"/>
            <a:ext cx="662998" cy="68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493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836556"/>
            <a:ext cx="9143999" cy="873612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vert="horz" lIns="91440" tIns="27000" rIns="91440" bIns="27000" rtlCol="0" anchor="b">
            <a:normAutofit/>
          </a:bodyPr>
          <a:lstStyle/>
          <a:p>
            <a:pPr lvl="0" algn="ctr">
              <a:lnSpc>
                <a:spcPct val="150000"/>
              </a:lnSpc>
            </a:pPr>
            <a:r>
              <a:rPr lang="bg-BG" sz="2100" dirty="0" smtClean="0">
                <a:solidFill>
                  <a:srgbClr val="00A4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ЦЕЛИ НА КОНЦЕПЦИЯТА</a:t>
            </a:r>
            <a:endParaRPr lang="en-US" sz="21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033" y="2017918"/>
            <a:ext cx="663385" cy="682954"/>
          </a:xfrm>
          <a:noFill/>
        </p:spPr>
      </p:pic>
      <p:sp>
        <p:nvSpPr>
          <p:cNvPr id="11" name="Content Placeholder 10"/>
          <p:cNvSpPr>
            <a:spLocks noGrp="1"/>
          </p:cNvSpPr>
          <p:nvPr>
            <p:ph sz="half" idx="4294967295"/>
          </p:nvPr>
        </p:nvSpPr>
        <p:spPr>
          <a:xfrm>
            <a:off x="1960776" y="1863969"/>
            <a:ext cx="6848374" cy="3036277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endParaRPr lang="bg-BG" sz="18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bg-BG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Държавата</a:t>
            </a:r>
            <a:r>
              <a:rPr lang="de-DE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 пази и регулира обществения </a:t>
            </a:r>
            <a:r>
              <a:rPr lang="bg-BG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интерес</a:t>
            </a:r>
            <a:r>
              <a:rPr lang="de-DE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bg-BG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bg-BG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bg-BG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Държавата да се оттегли </a:t>
            </a:r>
            <a:r>
              <a:rPr lang="bg-BG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регулиране на взаимоотношения между частни лица. </a:t>
            </a:r>
          </a:p>
          <a:p>
            <a:pPr marL="0" indent="0">
              <a:lnSpc>
                <a:spcPct val="150000"/>
              </a:lnSpc>
              <a:buNone/>
            </a:pPr>
            <a:endParaRPr lang="bg-BG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bg-BG" sz="18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5565" y="3594146"/>
            <a:ext cx="662998" cy="68128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9631" y="5245406"/>
            <a:ext cx="87571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sz="16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Отношенията межу частни лица се уреждат с договори и застраховки, гарантирани от държавен фонд, като споровете се решават </a:t>
            </a:r>
            <a:r>
              <a:rPr lang="bg-BG" sz="16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1600" i="1" dirty="0" smtClean="0"/>
              <a:t>от </a:t>
            </a:r>
            <a:r>
              <a:rPr lang="bg-BG" sz="1600" i="1" dirty="0"/>
              <a:t>специализиран арбитраж и съд.</a:t>
            </a:r>
          </a:p>
        </p:txBody>
      </p:sp>
    </p:spTree>
    <p:extLst>
      <p:ext uri="{BB962C8B-B14F-4D97-AF65-F5344CB8AC3E}">
        <p14:creationId xmlns:p14="http://schemas.microsoft.com/office/powerpoint/2010/main" val="387154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235140"/>
            <a:ext cx="9144000" cy="856789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vert="horz" lIns="91440" tIns="27000" rIns="91440" bIns="27000" rtlCol="0" anchor="b">
            <a:normAutofit fontScale="90000"/>
          </a:bodyPr>
          <a:lstStyle/>
          <a:p>
            <a: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bg-BG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100" dirty="0">
                <a:solidFill>
                  <a:srgbClr val="007A3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bg-BG" sz="21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СЕГА	</a:t>
            </a:r>
            <a:r>
              <a:rPr lang="bg-BG" sz="2100" dirty="0" smtClean="0">
                <a:solidFill>
                  <a:srgbClr val="007A3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              </a:t>
            </a:r>
            <a:r>
              <a:rPr lang="bg-BG" sz="2325" dirty="0" smtClean="0">
                <a:solidFill>
                  <a:srgbClr val="007A3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ЦЕЛИ НА ПРОМЯНАТА</a:t>
            </a:r>
            <a:endParaRPr lang="en-US" sz="2325" dirty="0">
              <a:solidFill>
                <a:srgbClr val="007A3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355561" y="2055042"/>
            <a:ext cx="3817857" cy="4052681"/>
          </a:xfrm>
          <a:noFill/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bg-BG" sz="2100" dirty="0">
                <a:solidFill>
                  <a:srgbClr val="007A3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bg-BG" sz="2100" b="1" dirty="0" smtClean="0">
              <a:solidFill>
                <a:srgbClr val="007A3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Тромавост на процедурите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Субективно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тълкуване и прилагане на закона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Формален контрол, бумащина и ниско </a:t>
            </a: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качество на крайния резултат</a:t>
            </a:r>
            <a:endParaRPr lang="bg-BG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Безотговорност, липса на прозрачност, условия за корупция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Конфликти на интереси</a:t>
            </a:r>
          </a:p>
          <a:p>
            <a:pPr marL="0" indent="0">
              <a:lnSpc>
                <a:spcPct val="110000"/>
              </a:lnSpc>
              <a:buNone/>
            </a:pPr>
            <a:endParaRPr lang="bg-BG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4973976" y="1969379"/>
            <a:ext cx="3994178" cy="404456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endParaRPr lang="bg-BG" sz="2100" b="1" dirty="0">
              <a:solidFill>
                <a:srgbClr val="2E742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Облекчаване на инвестиционния процес</a:t>
            </a:r>
          </a:p>
          <a:p>
            <a:pPr>
              <a:lnSpc>
                <a:spcPct val="110000"/>
              </a:lnSpc>
            </a:pP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Ясни правила за всички </a:t>
            </a:r>
          </a:p>
          <a:p>
            <a:pPr>
              <a:lnSpc>
                <a:spcPct val="110000"/>
              </a:lnSpc>
            </a:pP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Ефективен контрол със съвременни технически средства гарантиращ прозрачност</a:t>
            </a:r>
          </a:p>
          <a:p>
            <a:pPr>
              <a:lnSpc>
                <a:spcPct val="110000"/>
              </a:lnSpc>
            </a:pP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Ясни и еднакви за всички правила и стандарти, високо качество</a:t>
            </a:r>
          </a:p>
          <a:p>
            <a:pPr>
              <a:lnSpc>
                <a:spcPct val="110000"/>
              </a:lnSpc>
            </a:pP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Смяна на пътя на </a:t>
            </a:r>
            <a:r>
              <a:rPr lang="bg-BG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контрола</a:t>
            </a:r>
            <a:endParaRPr lang="bg-BG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bg-BG" sz="21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4529" y="3544519"/>
            <a:ext cx="833788" cy="856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529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03854"/>
            <a:ext cx="9144000" cy="1142385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bg-BG" sz="21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ПРОБЛЕМИ НА СЕГАШНОТО ЗАКОНОДАТЕЛСТВО</a:t>
            </a:r>
            <a:endParaRPr lang="bg-BG" sz="21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4294967295"/>
          </p:nvPr>
        </p:nvSpPr>
        <p:spPr>
          <a:xfrm>
            <a:off x="2286000" y="2461844"/>
            <a:ext cx="6353908" cy="3420435"/>
          </a:xfrm>
        </p:spPr>
        <p:txBody>
          <a:bodyPr anchor="ctr">
            <a:normAutofit fontScale="85000" lnSpcReduction="20000"/>
          </a:bodyPr>
          <a:lstStyle/>
          <a:p>
            <a:pPr marL="205740" lvl="1" indent="0">
              <a:lnSpc>
                <a:spcPct val="120000"/>
              </a:lnSpc>
              <a:buNone/>
            </a:pPr>
            <a:endParaRPr lang="bg-BG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05740" lvl="1" indent="0">
              <a:lnSpc>
                <a:spcPct val="120000"/>
              </a:lnSpc>
              <a:buNone/>
            </a:pPr>
            <a:r>
              <a:rPr lang="bg-BG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Разрешителният характер на ЗУТ</a:t>
            </a:r>
          </a:p>
          <a:p>
            <a:pPr marL="205740" lvl="1" indent="0">
              <a:lnSpc>
                <a:spcPct val="120000"/>
              </a:lnSpc>
              <a:buNone/>
            </a:pPr>
            <a:endParaRPr lang="bg-BG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05740" lvl="1" indent="0">
              <a:lnSpc>
                <a:spcPct val="120000"/>
              </a:lnSpc>
              <a:buNone/>
            </a:pPr>
            <a:r>
              <a:rPr lang="bg-BG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Мълчалив отказ</a:t>
            </a:r>
          </a:p>
          <a:p>
            <a:pPr marL="205740" lvl="1" indent="0">
              <a:lnSpc>
                <a:spcPct val="120000"/>
              </a:lnSpc>
              <a:buNone/>
            </a:pPr>
            <a:endParaRPr lang="bg-BG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05740" lvl="1" indent="0">
              <a:lnSpc>
                <a:spcPct val="120000"/>
              </a:lnSpc>
              <a:buNone/>
            </a:pPr>
            <a:r>
              <a:rPr lang="bg-BG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Цялостта на инвестиционния процес се </a:t>
            </a:r>
            <a:r>
              <a:rPr lang="bg-BG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разсича </a:t>
            </a:r>
            <a:r>
              <a:rPr lang="bg-BG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разрешението за </a:t>
            </a:r>
            <a:r>
              <a:rPr lang="bg-BG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строеж </a:t>
            </a:r>
            <a:r>
              <a:rPr lang="bg-BG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изкуствено препятствие, разделящо взаимосвързаните фази на проектиране и строителството </a:t>
            </a:r>
          </a:p>
          <a:p>
            <a:pPr marL="205740" lvl="1" indent="0">
              <a:lnSpc>
                <a:spcPct val="120000"/>
              </a:lnSpc>
              <a:buNone/>
            </a:pPr>
            <a:endParaRPr lang="bg-BG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endParaRPr lang="bg-BG" sz="1800" dirty="0"/>
          </a:p>
        </p:txBody>
      </p:sp>
      <p:sp>
        <p:nvSpPr>
          <p:cNvPr id="19" name="Right Arrow 18"/>
          <p:cNvSpPr/>
          <p:nvPr/>
        </p:nvSpPr>
        <p:spPr>
          <a:xfrm>
            <a:off x="1589090" y="2435899"/>
            <a:ext cx="696455" cy="58461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>
              <a:solidFill>
                <a:srgbClr val="C00000"/>
              </a:solidFill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1571529" y="4113300"/>
            <a:ext cx="696455" cy="58461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/>
          </a:p>
        </p:txBody>
      </p:sp>
      <p:sp>
        <p:nvSpPr>
          <p:cNvPr id="22" name="Right Arrow 21"/>
          <p:cNvSpPr/>
          <p:nvPr/>
        </p:nvSpPr>
        <p:spPr>
          <a:xfrm>
            <a:off x="1589090" y="3274598"/>
            <a:ext cx="696455" cy="58461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03854"/>
            <a:ext cx="9144000" cy="1142385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bg-BG" sz="21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ПРОБЛЕМИ НА СЕГАШНОТО ЗАКОНОДАТЕЛСТВО</a:t>
            </a:r>
            <a:endParaRPr lang="bg-BG" sz="21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4294967295"/>
          </p:nvPr>
        </p:nvSpPr>
        <p:spPr>
          <a:xfrm>
            <a:off x="1431127" y="2158739"/>
            <a:ext cx="7082851" cy="4374036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bg-BG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Липсва диференциация на процедурите според категориите на обектите, </a:t>
            </a:r>
            <a:r>
              <a:rPr lang="bg-BG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респективно </a:t>
            </a:r>
            <a:r>
              <a:rPr lang="bg-BG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според обществения риск</a:t>
            </a:r>
          </a:p>
          <a:p>
            <a:pPr marL="0" indent="0">
              <a:lnSpc>
                <a:spcPct val="120000"/>
              </a:lnSpc>
              <a:buNone/>
            </a:pPr>
            <a:endParaRPr lang="bg-BG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bg-BG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Много документация без никакво отношения към обществения интерес - на разрешителен режим през 4 </a:t>
            </a:r>
            <a:r>
              <a:rPr lang="bg-BG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степени </a:t>
            </a:r>
            <a:endParaRPr lang="bg-BG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bg-BG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bg-BG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Размиване на отговорностите</a:t>
            </a:r>
            <a:r>
              <a:rPr lang="de-D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bg-BG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липса на </a:t>
            </a:r>
            <a:r>
              <a:rPr lang="bg-BG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гаранции </a:t>
            </a:r>
            <a:r>
              <a:rPr lang="bg-BG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</a:t>
            </a:r>
            <a:r>
              <a:rPr lang="bg-BG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решенията. Потребителите плащат </a:t>
            </a:r>
            <a:r>
              <a:rPr lang="bg-BG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неколкократно за чужди грешки. </a:t>
            </a:r>
          </a:p>
          <a:p>
            <a:pPr>
              <a:lnSpc>
                <a:spcPct val="300000"/>
              </a:lnSpc>
            </a:pPr>
            <a:endParaRPr lang="bg-BG" dirty="0"/>
          </a:p>
        </p:txBody>
      </p:sp>
      <p:sp>
        <p:nvSpPr>
          <p:cNvPr id="8" name="Right Arrow 7"/>
          <p:cNvSpPr/>
          <p:nvPr/>
        </p:nvSpPr>
        <p:spPr>
          <a:xfrm>
            <a:off x="666836" y="2162519"/>
            <a:ext cx="696455" cy="58461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/>
          </a:p>
        </p:txBody>
      </p:sp>
      <p:sp>
        <p:nvSpPr>
          <p:cNvPr id="13" name="Right Arrow 12"/>
          <p:cNvSpPr/>
          <p:nvPr/>
        </p:nvSpPr>
        <p:spPr>
          <a:xfrm>
            <a:off x="666835" y="3535193"/>
            <a:ext cx="696455" cy="58461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/>
          </a:p>
        </p:txBody>
      </p:sp>
      <p:sp>
        <p:nvSpPr>
          <p:cNvPr id="14" name="Right Arrow 13"/>
          <p:cNvSpPr/>
          <p:nvPr/>
        </p:nvSpPr>
        <p:spPr>
          <a:xfrm>
            <a:off x="666835" y="5039838"/>
            <a:ext cx="696455" cy="58461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/>
          </a:p>
        </p:txBody>
      </p:sp>
    </p:spTree>
    <p:extLst>
      <p:ext uri="{BB962C8B-B14F-4D97-AF65-F5344CB8AC3E}">
        <p14:creationId xmlns:p14="http://schemas.microsoft.com/office/powerpoint/2010/main" val="294546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hteck 34">
            <a:extLst>
              <a:ext uri="{FF2B5EF4-FFF2-40B4-BE49-F238E27FC236}">
                <a16:creationId xmlns="" xmlns:a16="http://schemas.microsoft.com/office/drawing/2014/main" id="{FB062E9D-B4D3-42FD-8C92-FA20D9A86D1B}"/>
              </a:ext>
            </a:extLst>
          </p:cNvPr>
          <p:cNvSpPr/>
          <p:nvPr/>
        </p:nvSpPr>
        <p:spPr>
          <a:xfrm>
            <a:off x="2620639" y="3623719"/>
            <a:ext cx="4251500" cy="255388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hteck 33">
            <a:extLst>
              <a:ext uri="{FF2B5EF4-FFF2-40B4-BE49-F238E27FC236}">
                <a16:creationId xmlns="" xmlns:a16="http://schemas.microsoft.com/office/drawing/2014/main" id="{912DBECC-8322-4936-BE50-97EFBDBCFA0C}"/>
              </a:ext>
            </a:extLst>
          </p:cNvPr>
          <p:cNvSpPr/>
          <p:nvPr/>
        </p:nvSpPr>
        <p:spPr>
          <a:xfrm>
            <a:off x="461913" y="2083328"/>
            <a:ext cx="2144505" cy="409428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feld 8">
            <a:extLst>
              <a:ext uri="{FF2B5EF4-FFF2-40B4-BE49-F238E27FC236}">
                <a16:creationId xmlns="" xmlns:a16="http://schemas.microsoft.com/office/drawing/2014/main" id="{EE4B0369-3157-4BDC-A655-7EB164CDA6D9}"/>
              </a:ext>
            </a:extLst>
          </p:cNvPr>
          <p:cNvSpPr txBox="1"/>
          <p:nvPr/>
        </p:nvSpPr>
        <p:spPr>
          <a:xfrm>
            <a:off x="4130523" y="5865045"/>
            <a:ext cx="20817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b="1" dirty="0" smtClean="0">
                <a:solidFill>
                  <a:schemeClr val="bg1"/>
                </a:solidFill>
              </a:rPr>
              <a:t>СТРОИТЕЛСТВО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="" xmlns:a16="http://schemas.microsoft.com/office/drawing/2014/main" id="{747A887F-F3B8-4E21-97E2-700E1392E69C}"/>
              </a:ext>
            </a:extLst>
          </p:cNvPr>
          <p:cNvSpPr txBox="1"/>
          <p:nvPr/>
        </p:nvSpPr>
        <p:spPr>
          <a:xfrm>
            <a:off x="7062254" y="5865046"/>
            <a:ext cx="1803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b="1" dirty="0"/>
              <a:t>ЕКСЛОАТАЦИЯ</a:t>
            </a:r>
            <a:endParaRPr lang="en-US" sz="1400" b="1" dirty="0"/>
          </a:p>
        </p:txBody>
      </p:sp>
      <p:cxnSp>
        <p:nvCxnSpPr>
          <p:cNvPr id="18" name="Gerader Verbinder 17">
            <a:extLst>
              <a:ext uri="{FF2B5EF4-FFF2-40B4-BE49-F238E27FC236}">
                <a16:creationId xmlns="" xmlns:a16="http://schemas.microsoft.com/office/drawing/2014/main" id="{8D04F2BD-7D66-46F0-A443-6EE87C5E49BD}"/>
              </a:ext>
            </a:extLst>
          </p:cNvPr>
          <p:cNvCxnSpPr>
            <a:cxnSpLocks/>
          </p:cNvCxnSpPr>
          <p:nvPr/>
        </p:nvCxnSpPr>
        <p:spPr>
          <a:xfrm>
            <a:off x="6872140" y="4590861"/>
            <a:ext cx="1809947" cy="0"/>
          </a:xfrm>
          <a:prstGeom prst="line">
            <a:avLst/>
          </a:prstGeom>
          <a:ln w="762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="" xmlns:a16="http://schemas.microsoft.com/office/drawing/2014/main" id="{2CC1863B-B3D9-4EC1-B060-81A39466B7BF}"/>
              </a:ext>
            </a:extLst>
          </p:cNvPr>
          <p:cNvSpPr txBox="1"/>
          <p:nvPr/>
        </p:nvSpPr>
        <p:spPr>
          <a:xfrm>
            <a:off x="461912" y="5806097"/>
            <a:ext cx="19906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b="1" dirty="0" smtClean="0">
                <a:solidFill>
                  <a:schemeClr val="bg1"/>
                </a:solidFill>
              </a:rPr>
              <a:t>ПРОЕКТИРАНЕ</a:t>
            </a:r>
            <a:endParaRPr lang="en-US" sz="1400" b="1" dirty="0">
              <a:solidFill>
                <a:schemeClr val="bg1"/>
              </a:solidFill>
            </a:endParaRPr>
          </a:p>
        </p:txBody>
      </p:sp>
      <p:cxnSp>
        <p:nvCxnSpPr>
          <p:cNvPr id="23" name="Gerader Verbinder 22">
            <a:extLst>
              <a:ext uri="{FF2B5EF4-FFF2-40B4-BE49-F238E27FC236}">
                <a16:creationId xmlns="" xmlns:a16="http://schemas.microsoft.com/office/drawing/2014/main" id="{1A4EFD2A-A404-490A-9C4C-94E1892983DB}"/>
              </a:ext>
            </a:extLst>
          </p:cNvPr>
          <p:cNvCxnSpPr>
            <a:cxnSpLocks/>
          </p:cNvCxnSpPr>
          <p:nvPr/>
        </p:nvCxnSpPr>
        <p:spPr>
          <a:xfrm>
            <a:off x="2620639" y="1734532"/>
            <a:ext cx="0" cy="444308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="" xmlns:a16="http://schemas.microsoft.com/office/drawing/2014/main" id="{1E9BEF4B-AA51-4B79-93EC-1C9940AC4869}"/>
              </a:ext>
            </a:extLst>
          </p:cNvPr>
          <p:cNvCxnSpPr>
            <a:cxnSpLocks/>
          </p:cNvCxnSpPr>
          <p:nvPr/>
        </p:nvCxnSpPr>
        <p:spPr>
          <a:xfrm>
            <a:off x="6864289" y="1734532"/>
            <a:ext cx="0" cy="444465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>
            <a:extLst>
              <a:ext uri="{FF2B5EF4-FFF2-40B4-BE49-F238E27FC236}">
                <a16:creationId xmlns="" xmlns:a16="http://schemas.microsoft.com/office/drawing/2014/main" id="{39A3239E-9DC5-46D3-B3B3-9D78B6199C40}"/>
              </a:ext>
            </a:extLst>
          </p:cNvPr>
          <p:cNvSpPr txBox="1"/>
          <p:nvPr/>
        </p:nvSpPr>
        <p:spPr>
          <a:xfrm rot="16200000">
            <a:off x="-912840" y="2688209"/>
            <a:ext cx="67307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b="1" dirty="0">
                <a:solidFill>
                  <a:schemeClr val="bg1"/>
                </a:solidFill>
              </a:rPr>
              <a:t>разрешение за строеж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="" xmlns:a16="http://schemas.microsoft.com/office/drawing/2014/main" id="{CE744CEB-1C18-4050-B7E9-D18CAB7344B0}"/>
              </a:ext>
            </a:extLst>
          </p:cNvPr>
          <p:cNvSpPr txBox="1"/>
          <p:nvPr/>
        </p:nvSpPr>
        <p:spPr>
          <a:xfrm rot="16200000">
            <a:off x="3349663" y="2699210"/>
            <a:ext cx="67307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b="1" dirty="0">
                <a:solidFill>
                  <a:schemeClr val="bg1"/>
                </a:solidFill>
              </a:rPr>
              <a:t>въвеждане в експлоатация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1" name="Title 1">
            <a:extLst>
              <a:ext uri="{FF2B5EF4-FFF2-40B4-BE49-F238E27FC236}">
                <a16:creationId xmlns="" xmlns:a16="http://schemas.microsoft.com/office/drawing/2014/main" id="{51D121E2-CBC9-4FF7-A8EF-C54DE6D0B2F7}"/>
              </a:ext>
            </a:extLst>
          </p:cNvPr>
          <p:cNvSpPr txBox="1">
            <a:spLocks/>
          </p:cNvSpPr>
          <p:nvPr/>
        </p:nvSpPr>
        <p:spPr>
          <a:xfrm>
            <a:off x="971550" y="522709"/>
            <a:ext cx="7200900" cy="11364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endParaRPr lang="bg-BG" sz="21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bg-BG" sz="2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Интензитет на контрола на инвестиционния процес в България</a:t>
            </a:r>
          </a:p>
          <a:p>
            <a:pPr algn="ctr">
              <a:lnSpc>
                <a:spcPct val="150000"/>
              </a:lnSpc>
            </a:pPr>
            <a:r>
              <a:rPr lang="bg-BG" sz="17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Обект на контрол</a:t>
            </a:r>
            <a:r>
              <a:rPr lang="de-DE" sz="17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bg-BG" sz="17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Съответствие на проекта с нормативната уредба, </a:t>
            </a:r>
          </a:p>
          <a:p>
            <a:pPr algn="ctr">
              <a:lnSpc>
                <a:spcPct val="150000"/>
              </a:lnSpc>
            </a:pPr>
            <a:r>
              <a:rPr lang="bg-BG" sz="17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Съответствие на изпълнението с проекта.</a:t>
            </a:r>
          </a:p>
          <a:p>
            <a:pPr algn="ctr">
              <a:lnSpc>
                <a:spcPct val="150000"/>
              </a:lnSpc>
            </a:pPr>
            <a:endParaRPr lang="bg-BG" sz="21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6" name="Grafik 35">
            <a:extLst>
              <a:ext uri="{FF2B5EF4-FFF2-40B4-BE49-F238E27FC236}">
                <a16:creationId xmlns="" xmlns:a16="http://schemas.microsoft.com/office/drawing/2014/main" id="{DE8B941E-BB35-4EB1-8748-80DBA79752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2728" y="4864230"/>
            <a:ext cx="941867" cy="941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6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C00000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335742" y="1285875"/>
            <a:ext cx="1941445" cy="1647825"/>
          </a:xfrm>
        </p:spPr>
        <p:txBody>
          <a:bodyPr anchor="ctr">
            <a:normAutofit/>
          </a:bodyPr>
          <a:lstStyle/>
          <a:p>
            <a:r>
              <a:rPr lang="bg-BG" sz="6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49 </a:t>
            </a:r>
            <a:br>
              <a:rPr lang="bg-BG" sz="6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закона</a:t>
            </a:r>
            <a:br>
              <a:rPr lang="bg-B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bg-B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buNone/>
            </a:pPr>
            <a:endParaRPr lang="bg-BG" dirty="0"/>
          </a:p>
          <a:p>
            <a:pPr marL="0" indent="0">
              <a:lnSpc>
                <a:spcPct val="100000"/>
              </a:lnSpc>
              <a:buNone/>
            </a:pPr>
            <a:r>
              <a:rPr lang="bg-BG" sz="2400" dirty="0"/>
              <a:t>ЗУТ е претърпял </a:t>
            </a:r>
            <a:r>
              <a:rPr lang="bg-BG" sz="2400" b="1" dirty="0">
                <a:solidFill>
                  <a:srgbClr val="C00000"/>
                </a:solidFill>
              </a:rPr>
              <a:t>76</a:t>
            </a:r>
            <a:r>
              <a:rPr lang="bg-BG" sz="2400" dirty="0"/>
              <a:t> промени за 16 години и се отдалечава все повече от европейското законодателство</a:t>
            </a:r>
          </a:p>
          <a:p>
            <a:pPr marL="0" indent="0">
              <a:lnSpc>
                <a:spcPct val="100000"/>
              </a:lnSpc>
              <a:buNone/>
            </a:pPr>
            <a:endParaRPr lang="bg-BG" sz="2400" dirty="0"/>
          </a:p>
          <a:p>
            <a:pPr marL="0" indent="0">
              <a:lnSpc>
                <a:spcPct val="100000"/>
              </a:lnSpc>
              <a:buNone/>
            </a:pPr>
            <a:r>
              <a:rPr lang="bg-BG" sz="2400" dirty="0"/>
              <a:t>Към устройственото планиране и строителството отношение имат </a:t>
            </a:r>
            <a:r>
              <a:rPr lang="bg-BG" sz="2400" b="1" dirty="0">
                <a:solidFill>
                  <a:srgbClr val="C00000"/>
                </a:solidFill>
              </a:rPr>
              <a:t>49</a:t>
            </a:r>
            <a:r>
              <a:rPr lang="bg-BG" sz="2400" dirty="0"/>
              <a:t> закона и над </a:t>
            </a:r>
            <a:r>
              <a:rPr lang="bg-BG" sz="2400" b="1" dirty="0">
                <a:solidFill>
                  <a:srgbClr val="C00000"/>
                </a:solidFill>
              </a:rPr>
              <a:t>400</a:t>
            </a:r>
            <a:r>
              <a:rPr lang="bg-BG" sz="2400" b="1" dirty="0"/>
              <a:t> </a:t>
            </a:r>
            <a:r>
              <a:rPr lang="bg-BG" sz="2400" dirty="0"/>
              <a:t>наредби</a:t>
            </a:r>
          </a:p>
          <a:p>
            <a:pPr>
              <a:lnSpc>
                <a:spcPct val="100000"/>
              </a:lnSpc>
            </a:pPr>
            <a:endParaRPr lang="bg-BG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6335741" y="3532909"/>
            <a:ext cx="2400861" cy="1714463"/>
          </a:xfrm>
        </p:spPr>
        <p:txBody>
          <a:bodyPr anchor="b">
            <a:normAutofit fontScale="92500"/>
          </a:bodyPr>
          <a:lstStyle/>
          <a:p>
            <a:r>
              <a:rPr lang="bg-BG" sz="6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~400 </a:t>
            </a:r>
          </a:p>
          <a:p>
            <a:r>
              <a:rPr lang="bg-BG" sz="19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наредби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3272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9938" y="1946031"/>
            <a:ext cx="7737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4800" b="1" dirty="0" smtClean="0">
                <a:solidFill>
                  <a:srgbClr val="007A37"/>
                </a:solidFill>
              </a:rPr>
              <a:t>ПРЕДЛОЖЕНИЯ</a:t>
            </a:r>
            <a:endParaRPr lang="bg-BG" sz="4800" b="1" dirty="0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39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235140"/>
            <a:ext cx="9143999" cy="873612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vert="horz" lIns="91440" tIns="27000" rIns="91440" bIns="27000" rtlCol="0" anchor="b">
            <a:normAutofit/>
          </a:bodyPr>
          <a:lstStyle/>
          <a:p>
            <a:pPr lvl="0" algn="ctr">
              <a:lnSpc>
                <a:spcPct val="150000"/>
              </a:lnSpc>
            </a:pPr>
            <a:r>
              <a:rPr lang="bg-BG" sz="2100" dirty="0">
                <a:solidFill>
                  <a:srgbClr val="007A3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КОДЕКС за устройственото планиране и строителството</a:t>
            </a:r>
            <a:endParaRPr lang="en-US" sz="2100" dirty="0">
              <a:solidFill>
                <a:srgbClr val="007A3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4294967295"/>
          </p:nvPr>
        </p:nvSpPr>
        <p:spPr>
          <a:xfrm>
            <a:off x="1995055" y="1150071"/>
            <a:ext cx="6691746" cy="5806910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bg-BG" sz="18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bg-BG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УСТРОЙСТВЕНО ПЛАНИРАНЕ</a:t>
            </a:r>
            <a:br>
              <a:rPr lang="bg-BG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Регламентира правата и задълженията на обществото чрез държавата и общините. Осъществява политиките за регионално развитие.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bg-BG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bg-BG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ИНВЕСТИЦИОННО ПРОЕКТИРАНЕ И СТРОИТЕЛСТВО</a:t>
            </a:r>
            <a:br>
              <a:rPr lang="bg-BG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Регламентира правата и задълженията на участниците в инвестиционния процес.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bg-BG" sz="21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9" name="Content Placeholder 3" descr="Process Arrows diagram showing 3 steps arranged from left to right with task descriptions for each group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2813658"/>
              </p:ext>
            </p:extLst>
          </p:nvPr>
        </p:nvGraphicFramePr>
        <p:xfrm>
          <a:off x="386366" y="2602922"/>
          <a:ext cx="1452825" cy="904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Content Placeholder 3" descr="Process Arrows diagram showing 3 steps arranged from left to right with task descriptions for each group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5949163"/>
              </p:ext>
            </p:extLst>
          </p:nvPr>
        </p:nvGraphicFramePr>
        <p:xfrm>
          <a:off x="386366" y="4182340"/>
          <a:ext cx="1452825" cy="904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3507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: Form 12">
            <a:extLst>
              <a:ext uri="{FF2B5EF4-FFF2-40B4-BE49-F238E27FC236}">
                <a16:creationId xmlns="" xmlns:a16="http://schemas.microsoft.com/office/drawing/2014/main" id="{2D3815AC-5315-40F7-B9AB-EEB6FB77ABB8}"/>
              </a:ext>
            </a:extLst>
          </p:cNvPr>
          <p:cNvSpPr/>
          <p:nvPr/>
        </p:nvSpPr>
        <p:spPr>
          <a:xfrm>
            <a:off x="461913" y="1866507"/>
            <a:ext cx="8220174" cy="4308050"/>
          </a:xfrm>
          <a:custGeom>
            <a:avLst/>
            <a:gdLst>
              <a:gd name="connsiteX0" fmla="*/ 0 w 8220174"/>
              <a:gd name="connsiteY0" fmla="*/ 3346516 h 4308050"/>
              <a:gd name="connsiteX1" fmla="*/ 0 w 8220174"/>
              <a:gd name="connsiteY1" fmla="*/ 4308050 h 4308050"/>
              <a:gd name="connsiteX2" fmla="*/ 8220174 w 8220174"/>
              <a:gd name="connsiteY2" fmla="*/ 4308050 h 4308050"/>
              <a:gd name="connsiteX3" fmla="*/ 8220174 w 8220174"/>
              <a:gd name="connsiteY3" fmla="*/ 0 h 4308050"/>
              <a:gd name="connsiteX4" fmla="*/ 6400800 w 8220174"/>
              <a:gd name="connsiteY4" fmla="*/ 0 h 4308050"/>
              <a:gd name="connsiteX5" fmla="*/ 0 w 8220174"/>
              <a:gd name="connsiteY5" fmla="*/ 3346516 h 430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0174" h="4308050">
                <a:moveTo>
                  <a:pt x="0" y="3346516"/>
                </a:moveTo>
                <a:lnTo>
                  <a:pt x="0" y="4308050"/>
                </a:lnTo>
                <a:lnTo>
                  <a:pt x="8220174" y="4308050"/>
                </a:lnTo>
                <a:lnTo>
                  <a:pt x="8220174" y="0"/>
                </a:lnTo>
                <a:lnTo>
                  <a:pt x="6400800" y="0"/>
                </a:lnTo>
                <a:lnTo>
                  <a:pt x="0" y="3346516"/>
                </a:lnTo>
                <a:close/>
              </a:path>
            </a:pathLst>
          </a:custGeom>
          <a:solidFill>
            <a:srgbClr val="00A4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Gerader Verbinder 3">
            <a:extLst>
              <a:ext uri="{FF2B5EF4-FFF2-40B4-BE49-F238E27FC236}">
                <a16:creationId xmlns="" xmlns:a16="http://schemas.microsoft.com/office/drawing/2014/main" id="{705708D3-4E2A-490C-8144-DAC7589F8C3D}"/>
              </a:ext>
            </a:extLst>
          </p:cNvPr>
          <p:cNvCxnSpPr>
            <a:cxnSpLocks/>
            <a:stCxn id="13" idx="0"/>
          </p:cNvCxnSpPr>
          <p:nvPr/>
        </p:nvCxnSpPr>
        <p:spPr>
          <a:xfrm flipV="1">
            <a:off x="461913" y="1847649"/>
            <a:ext cx="6410227" cy="3365374"/>
          </a:xfrm>
          <a:prstGeom prst="line">
            <a:avLst/>
          </a:prstGeom>
          <a:ln w="76200">
            <a:solidFill>
              <a:srgbClr val="00A4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="" xmlns:a16="http://schemas.microsoft.com/office/drawing/2014/main" id="{FC4D60E4-430C-433F-A2C4-696C4AFC4743}"/>
              </a:ext>
            </a:extLst>
          </p:cNvPr>
          <p:cNvCxnSpPr>
            <a:cxnSpLocks/>
            <a:endCxn id="13" idx="3"/>
          </p:cNvCxnSpPr>
          <p:nvPr/>
        </p:nvCxnSpPr>
        <p:spPr>
          <a:xfrm>
            <a:off x="6872140" y="1847648"/>
            <a:ext cx="1809947" cy="18859"/>
          </a:xfrm>
          <a:prstGeom prst="line">
            <a:avLst/>
          </a:prstGeom>
          <a:ln w="76200">
            <a:solidFill>
              <a:srgbClr val="00A4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="" xmlns:a16="http://schemas.microsoft.com/office/drawing/2014/main" id="{1A4EFD2A-A404-490A-9C4C-94E1892983DB}"/>
              </a:ext>
            </a:extLst>
          </p:cNvPr>
          <p:cNvCxnSpPr>
            <a:cxnSpLocks/>
          </p:cNvCxnSpPr>
          <p:nvPr/>
        </p:nvCxnSpPr>
        <p:spPr>
          <a:xfrm>
            <a:off x="2639493" y="1762812"/>
            <a:ext cx="0" cy="441480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="" xmlns:a16="http://schemas.microsoft.com/office/drawing/2014/main" id="{1E9BEF4B-AA51-4B79-93EC-1C9940AC4869}"/>
              </a:ext>
            </a:extLst>
          </p:cNvPr>
          <p:cNvCxnSpPr>
            <a:cxnSpLocks/>
          </p:cNvCxnSpPr>
          <p:nvPr/>
        </p:nvCxnSpPr>
        <p:spPr>
          <a:xfrm>
            <a:off x="6864289" y="1725105"/>
            <a:ext cx="0" cy="445408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>
            <a:extLst>
              <a:ext uri="{FF2B5EF4-FFF2-40B4-BE49-F238E27FC236}">
                <a16:creationId xmlns="" xmlns:a16="http://schemas.microsoft.com/office/drawing/2014/main" id="{ED70AE6D-B9D8-4DA2-AF18-39126A50120F}"/>
              </a:ext>
            </a:extLst>
          </p:cNvPr>
          <p:cNvSpPr txBox="1">
            <a:spLocks/>
          </p:cNvSpPr>
          <p:nvPr/>
        </p:nvSpPr>
        <p:spPr>
          <a:xfrm>
            <a:off x="0" y="738554"/>
            <a:ext cx="9144000" cy="9076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bg-BG" sz="1600" dirty="0">
                <a:solidFill>
                  <a:srgbClr val="00A4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Интензитет на контрола на инвестиционния процес в Германия</a:t>
            </a:r>
          </a:p>
          <a:p>
            <a:pPr algn="ctr">
              <a:lnSpc>
                <a:spcPct val="150000"/>
              </a:lnSpc>
            </a:pPr>
            <a:r>
              <a:rPr lang="bg-BG" sz="1100" dirty="0">
                <a:solidFill>
                  <a:srgbClr val="00A4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Обект на контрол</a:t>
            </a:r>
            <a:r>
              <a:rPr lang="de-DE" sz="1100" dirty="0">
                <a:solidFill>
                  <a:srgbClr val="00A4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bg-BG" sz="1100" dirty="0">
                <a:solidFill>
                  <a:srgbClr val="00A4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съответствие на изпълнението с нормативната уредба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="" xmlns:a16="http://schemas.microsoft.com/office/drawing/2014/main" id="{4C0ED1EB-4011-45DD-8F64-CD279A7B7949}"/>
              </a:ext>
            </a:extLst>
          </p:cNvPr>
          <p:cNvSpPr txBox="1"/>
          <p:nvPr/>
        </p:nvSpPr>
        <p:spPr>
          <a:xfrm>
            <a:off x="4130523" y="5865045"/>
            <a:ext cx="20817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b="1" dirty="0" smtClean="0">
                <a:solidFill>
                  <a:schemeClr val="bg1"/>
                </a:solidFill>
              </a:rPr>
              <a:t>СТРОИТЕЛСТВО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="" xmlns:a16="http://schemas.microsoft.com/office/drawing/2014/main" id="{45A00393-5A9E-49DA-849B-75DD900C3168}"/>
              </a:ext>
            </a:extLst>
          </p:cNvPr>
          <p:cNvSpPr txBox="1"/>
          <p:nvPr/>
        </p:nvSpPr>
        <p:spPr>
          <a:xfrm>
            <a:off x="7062254" y="5865046"/>
            <a:ext cx="1803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b="1" dirty="0">
                <a:solidFill>
                  <a:schemeClr val="bg1"/>
                </a:solidFill>
              </a:rPr>
              <a:t>ЕКСЛОАТАЦИЯ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="" xmlns:a16="http://schemas.microsoft.com/office/drawing/2014/main" id="{9B00C925-42B6-42D4-9F84-10DD6FB2D348}"/>
              </a:ext>
            </a:extLst>
          </p:cNvPr>
          <p:cNvSpPr txBox="1"/>
          <p:nvPr/>
        </p:nvSpPr>
        <p:spPr>
          <a:xfrm>
            <a:off x="424210" y="5444673"/>
            <a:ext cx="42043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b="1" dirty="0">
                <a:solidFill>
                  <a:schemeClr val="bg1"/>
                </a:solidFill>
              </a:rPr>
              <a:t>ПРОЕКТИРАНЕ – </a:t>
            </a:r>
          </a:p>
          <a:p>
            <a:r>
              <a:rPr lang="bg-BG" sz="1400" b="1" dirty="0">
                <a:solidFill>
                  <a:schemeClr val="bg1"/>
                </a:solidFill>
              </a:rPr>
              <a:t>ПОДГОТОВКА НА </a:t>
            </a:r>
          </a:p>
          <a:p>
            <a:r>
              <a:rPr lang="bg-BG" sz="1400" b="1" dirty="0">
                <a:solidFill>
                  <a:schemeClr val="bg1"/>
                </a:solidFill>
              </a:rPr>
              <a:t>СТРОИТЕЛСТВОТО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="" xmlns:a16="http://schemas.microsoft.com/office/drawing/2014/main" id="{E0E4CF34-A289-49C8-9386-CCD57523953F}"/>
              </a:ext>
            </a:extLst>
          </p:cNvPr>
          <p:cNvSpPr txBox="1"/>
          <p:nvPr/>
        </p:nvSpPr>
        <p:spPr>
          <a:xfrm rot="16200000">
            <a:off x="-893986" y="2688209"/>
            <a:ext cx="67307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b="1" dirty="0"/>
              <a:t>разрешение за строеж</a:t>
            </a:r>
            <a:endParaRPr lang="en-US" sz="1400" b="1" dirty="0"/>
          </a:p>
        </p:txBody>
      </p:sp>
      <p:sp>
        <p:nvSpPr>
          <p:cNvPr id="28" name="Textfeld 27">
            <a:extLst>
              <a:ext uri="{FF2B5EF4-FFF2-40B4-BE49-F238E27FC236}">
                <a16:creationId xmlns="" xmlns:a16="http://schemas.microsoft.com/office/drawing/2014/main" id="{E31F5336-8556-4427-BAE5-4C6AD6A918F9}"/>
              </a:ext>
            </a:extLst>
          </p:cNvPr>
          <p:cNvSpPr txBox="1"/>
          <p:nvPr/>
        </p:nvSpPr>
        <p:spPr>
          <a:xfrm rot="16200000">
            <a:off x="3349663" y="2699210"/>
            <a:ext cx="67307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b="1" dirty="0"/>
              <a:t>въвеждане в експлоатация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6937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-1" y="1235140"/>
            <a:ext cx="9144001" cy="873612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vert="horz" lIns="91440" tIns="27000" rIns="91440" bIns="27000" rtlCol="0" anchor="b">
            <a:normAutofit/>
          </a:bodyPr>
          <a:lstStyle/>
          <a:p>
            <a:pPr lvl="0" algn="ctr">
              <a:lnSpc>
                <a:spcPct val="150000"/>
              </a:lnSpc>
            </a:pPr>
            <a:r>
              <a:rPr lang="bg-BG" sz="2100" dirty="0">
                <a:solidFill>
                  <a:srgbClr val="00A4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ОСНОВНИ ПРИНЦИПИ НА НОВОТО ЗАКОНОДАТЕЛСТВО</a:t>
            </a:r>
            <a:endParaRPr lang="en-US" sz="2100" dirty="0">
              <a:solidFill>
                <a:srgbClr val="00A44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4294967295"/>
          </p:nvPr>
        </p:nvSpPr>
        <p:spPr>
          <a:xfrm>
            <a:off x="1996124" y="2052197"/>
            <a:ext cx="6109856" cy="4178921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bg-BG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</a:t>
            </a:r>
            <a:r>
              <a:rPr lang="bg-BG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абранителен </a:t>
            </a:r>
            <a:r>
              <a:rPr lang="bg-BG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режим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(всичко не забранено е разрешено)</a:t>
            </a:r>
            <a:endParaRPr lang="bg-BG" sz="21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Въвежда принципа на </a:t>
            </a:r>
            <a:r>
              <a:rPr lang="bg-BG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мълчаливо съгласие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Целият инвестиционен процес в </a:t>
            </a:r>
            <a:r>
              <a:rPr lang="bg-BG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електронна среда. </a:t>
            </a:r>
            <a:r>
              <a:rPr lang="bg-BG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Облекчаване на всички участници и проследимост на отговорностите.</a:t>
            </a:r>
          </a:p>
        </p:txBody>
      </p:sp>
      <p:sp>
        <p:nvSpPr>
          <p:cNvPr id="3" name="Right Arrow 2"/>
          <p:cNvSpPr/>
          <p:nvPr/>
        </p:nvSpPr>
        <p:spPr>
          <a:xfrm>
            <a:off x="914429" y="2753039"/>
            <a:ext cx="733806" cy="556370"/>
          </a:xfrm>
          <a:prstGeom prst="rightArrow">
            <a:avLst/>
          </a:prstGeom>
          <a:solidFill>
            <a:srgbClr val="00A4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/>
          </a:p>
        </p:txBody>
      </p:sp>
      <p:sp>
        <p:nvSpPr>
          <p:cNvPr id="10" name="Right Arrow 9"/>
          <p:cNvSpPr/>
          <p:nvPr/>
        </p:nvSpPr>
        <p:spPr>
          <a:xfrm>
            <a:off x="914429" y="3753206"/>
            <a:ext cx="733806" cy="556370"/>
          </a:xfrm>
          <a:prstGeom prst="rightArrow">
            <a:avLst/>
          </a:prstGeom>
          <a:solidFill>
            <a:srgbClr val="00A4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/>
          </a:p>
        </p:txBody>
      </p:sp>
      <p:sp>
        <p:nvSpPr>
          <p:cNvPr id="13" name="Right Arrow 12"/>
          <p:cNvSpPr/>
          <p:nvPr/>
        </p:nvSpPr>
        <p:spPr>
          <a:xfrm>
            <a:off x="914429" y="4725993"/>
            <a:ext cx="733806" cy="556370"/>
          </a:xfrm>
          <a:prstGeom prst="rightArrow">
            <a:avLst/>
          </a:prstGeom>
          <a:solidFill>
            <a:srgbClr val="00A4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/>
          </a:p>
        </p:txBody>
      </p:sp>
    </p:spTree>
    <p:extLst>
      <p:ext uri="{BB962C8B-B14F-4D97-AF65-F5344CB8AC3E}">
        <p14:creationId xmlns:p14="http://schemas.microsoft.com/office/powerpoint/2010/main" val="263365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amond Grid 16x9">
  <a:themeElements>
    <a:clrScheme name="Rot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244</TotalTime>
  <Words>621</Words>
  <Application>Microsoft Office PowerPoint</Application>
  <PresentationFormat>On-screen Show (4:3)</PresentationFormat>
  <Paragraphs>116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Diamond Grid 16x9</vt:lpstr>
      <vt:lpstr>Концепция  за ново законодателството  в областта на устройственото планиране,  инвестиционното проектиране  и строителството</vt:lpstr>
      <vt:lpstr>ПРОБЛЕМИ НА СЕГАШНОТО ЗАКОНОДАТЕЛСТВО</vt:lpstr>
      <vt:lpstr>ПРОБЛЕМИ НА СЕГАШНОТО ЗАКОНОДАТЕЛСТВО</vt:lpstr>
      <vt:lpstr>PowerPoint Presentation</vt:lpstr>
      <vt:lpstr>49  закона </vt:lpstr>
      <vt:lpstr>PowerPoint Presentation</vt:lpstr>
      <vt:lpstr>КОДЕКС за устройственото планиране и строителството</vt:lpstr>
      <vt:lpstr>PowerPoint Presentation</vt:lpstr>
      <vt:lpstr>ОСНОВНИ ПРИНЦИПИ НА НОВОТО ЗАКОНОДАТЕЛСТВО</vt:lpstr>
      <vt:lpstr>ОСНОВНИ ПРИНЦИПИ НА НОВОТО ЗАКОНОДАТЕЛСТВО</vt:lpstr>
      <vt:lpstr>ОСНОВНИ ПРИНЦИПИ НА НОВОТО ЗАКОНОДАТЕЛСТВО</vt:lpstr>
      <vt:lpstr>ОСНОВНИ ПРИНЦИПИ НА НОВОТО ЗАКОНОДАТЕЛСТВО</vt:lpstr>
      <vt:lpstr>PowerPoint Presentation</vt:lpstr>
      <vt:lpstr>PowerPoint Presentation</vt:lpstr>
      <vt:lpstr>    ЕВРОПЕЙСКИ ТЕХНИЧЕСКИ СПЕЦИФИКАЦИИ              по РЕГЛАМЕНТ 305/2011</vt:lpstr>
      <vt:lpstr>       WIN WIN    РЕШЕНИЕ </vt:lpstr>
      <vt:lpstr>       WIN WIN    РЕШЕНИЕ </vt:lpstr>
      <vt:lpstr>ЦЕЛИ НА КОНЦЕПЦИЯТА</vt:lpstr>
      <vt:lpstr>       СЕГА                   ЦЕЛИ НА ПРОМЯНАТА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Проблеви на сегашното з</dc:title>
  <dc:creator>User</dc:creator>
  <cp:lastModifiedBy>User</cp:lastModifiedBy>
  <cp:revision>141</cp:revision>
  <dcterms:created xsi:type="dcterms:W3CDTF">2018-03-13T05:25:41Z</dcterms:created>
  <dcterms:modified xsi:type="dcterms:W3CDTF">2018-03-22T07:15:43Z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