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8"/>
  </p:notesMasterIdLst>
  <p:sldIdLst>
    <p:sldId id="276" r:id="rId3"/>
    <p:sldId id="288" r:id="rId4"/>
    <p:sldId id="289" r:id="rId5"/>
    <p:sldId id="290" r:id="rId6"/>
    <p:sldId id="291" r:id="rId7"/>
    <p:sldId id="292" r:id="rId8"/>
    <p:sldId id="293" r:id="rId9"/>
    <p:sldId id="294" r:id="rId10"/>
    <p:sldId id="256" r:id="rId11"/>
    <p:sldId id="277" r:id="rId12"/>
    <p:sldId id="274" r:id="rId13"/>
    <p:sldId id="284" r:id="rId14"/>
    <p:sldId id="269" r:id="rId15"/>
    <p:sldId id="286" r:id="rId16"/>
    <p:sldId id="257" r:id="rId17"/>
  </p:sldIdLst>
  <p:sldSz cx="12192000" cy="6858000"/>
  <p:notesSz cx="7099300" cy="10234613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SUS" initials="A" lastIdx="1" clrIdx="0">
    <p:extLst>
      <p:ext uri="{19B8F6BF-5375-455C-9EA6-DF929625EA0E}">
        <p15:presenceInfo xmlns:p15="http://schemas.microsoft.com/office/powerpoint/2012/main" userId="ASU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758" autoAdjust="0"/>
    <p:restoredTop sz="94660" autoAdjust="0"/>
  </p:normalViewPr>
  <p:slideViewPr>
    <p:cSldViewPr snapToGrid="0">
      <p:cViewPr varScale="1">
        <p:scale>
          <a:sx n="68" d="100"/>
          <a:sy n="68" d="100"/>
        </p:scale>
        <p:origin x="704" y="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6174" cy="512583"/>
          </a:xfrm>
          <a:prstGeom prst="rect">
            <a:avLst/>
          </a:prstGeom>
        </p:spPr>
        <p:txBody>
          <a:bodyPr vert="horz" lIns="65586" tIns="32794" rIns="65586" bIns="32794" rtlCol="0"/>
          <a:lstStyle>
            <a:lvl1pPr algn="l">
              <a:defRPr sz="9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0844" y="1"/>
            <a:ext cx="3077315" cy="512583"/>
          </a:xfrm>
          <a:prstGeom prst="rect">
            <a:avLst/>
          </a:prstGeom>
        </p:spPr>
        <p:txBody>
          <a:bodyPr vert="horz" lIns="65586" tIns="32794" rIns="65586" bIns="32794" rtlCol="0"/>
          <a:lstStyle>
            <a:lvl1pPr algn="r">
              <a:defRPr sz="900"/>
            </a:lvl1pPr>
          </a:lstStyle>
          <a:p>
            <a:fld id="{87AD7B3D-0FE4-4DE0-809B-E6265CD1AD5C}" type="datetimeFigureOut">
              <a:rPr lang="en-GB" smtClean="0"/>
              <a:pPr/>
              <a:t>22/02/2018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38862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65586" tIns="32794" rIns="65586" bIns="32794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10501" y="4925799"/>
            <a:ext cx="5679440" cy="4029061"/>
          </a:xfrm>
          <a:prstGeom prst="rect">
            <a:avLst/>
          </a:prstGeom>
        </p:spPr>
        <p:txBody>
          <a:bodyPr vert="horz" lIns="65586" tIns="32794" rIns="65586" bIns="32794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722031"/>
            <a:ext cx="3076174" cy="512583"/>
          </a:xfrm>
          <a:prstGeom prst="rect">
            <a:avLst/>
          </a:prstGeom>
        </p:spPr>
        <p:txBody>
          <a:bodyPr vert="horz" lIns="65586" tIns="32794" rIns="65586" bIns="32794" rtlCol="0" anchor="b"/>
          <a:lstStyle>
            <a:lvl1pPr algn="l">
              <a:defRPr sz="9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0844" y="9722031"/>
            <a:ext cx="3077315" cy="512583"/>
          </a:xfrm>
          <a:prstGeom prst="rect">
            <a:avLst/>
          </a:prstGeom>
        </p:spPr>
        <p:txBody>
          <a:bodyPr vert="horz" lIns="65586" tIns="32794" rIns="65586" bIns="32794" rtlCol="0" anchor="b"/>
          <a:lstStyle>
            <a:lvl1pPr algn="r">
              <a:defRPr sz="900"/>
            </a:lvl1pPr>
          </a:lstStyle>
          <a:p>
            <a:fld id="{69AF5CC3-267C-4931-86C6-1F37F277373D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8298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AF5CC3-267C-4931-86C6-1F37F277373D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67601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A804-A7D7-4BE7-B46C-BA173C6BD995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7" name="Rechteck 6"/>
          <p:cNvSpPr/>
          <p:nvPr userDrawn="1"/>
        </p:nvSpPr>
        <p:spPr>
          <a:xfrm>
            <a:off x="1091684" y="10243"/>
            <a:ext cx="110443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2000" b="1" i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КОНЦЕПЦИЯ ЗА УСТРОЙСТВЕНО ПЛАНИРАНЕ, ИНВЕСТИЦИОННО ПРОЕКТИРАНЕ</a:t>
            </a:r>
            <a:r>
              <a:rPr lang="bg-BG" sz="2000" b="1" i="1" baseline="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СТРОИТЕЛСТВО</a:t>
            </a:r>
            <a:endParaRPr lang="en-GB" sz="2000" b="1" i="1" dirty="0"/>
          </a:p>
        </p:txBody>
      </p:sp>
      <p:pic>
        <p:nvPicPr>
          <p:cNvPr id="8" name="Picture 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32" y="82362"/>
            <a:ext cx="658196" cy="658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9063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A9434-E8F3-4773-9D51-F6D1E859BDFE}" type="datetimeFigureOut">
              <a:rPr lang="en-GB" smtClean="0"/>
              <a:pPr/>
              <a:t>22/02/2018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A804-A7D7-4BE7-B46C-BA173C6BD995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048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A9434-E8F3-4773-9D51-F6D1E859BDFE}" type="datetimeFigureOut">
              <a:rPr lang="en-GB" smtClean="0"/>
              <a:pPr/>
              <a:t>22/02/2018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A804-A7D7-4BE7-B46C-BA173C6BD995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8781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FD8AD7-1B16-4F83-90C4-DBD7306C7E1F}" type="datetimeFigureOut">
              <a:rPr lang="en-GB" smtClean="0"/>
              <a:pPr/>
              <a:t>22/02/2018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F4861-015A-45D6-9952-E142AC340677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39659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FD8AD7-1B16-4F83-90C4-DBD7306C7E1F}" type="datetimeFigureOut">
              <a:rPr lang="en-GB" smtClean="0"/>
              <a:pPr/>
              <a:t>22/02/2018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F4861-015A-45D6-9952-E142AC340677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05060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FD8AD7-1B16-4F83-90C4-DBD7306C7E1F}" type="datetimeFigureOut">
              <a:rPr lang="en-GB" smtClean="0"/>
              <a:pPr/>
              <a:t>22/02/2018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F4861-015A-45D6-9952-E142AC340677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91159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FD8AD7-1B16-4F83-90C4-DBD7306C7E1F}" type="datetimeFigureOut">
              <a:rPr lang="en-GB" smtClean="0"/>
              <a:pPr/>
              <a:t>22/02/2018</a:t>
            </a:fld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F4861-015A-45D6-9952-E142AC340677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52676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FD8AD7-1B16-4F83-90C4-DBD7306C7E1F}" type="datetimeFigureOut">
              <a:rPr lang="en-GB" smtClean="0"/>
              <a:pPr/>
              <a:t>22/02/2018</a:t>
            </a:fld>
            <a:endParaRPr lang="en-GB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F4861-015A-45D6-9952-E142AC340677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3827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FD8AD7-1B16-4F83-90C4-DBD7306C7E1F}" type="datetimeFigureOut">
              <a:rPr lang="en-GB" smtClean="0"/>
              <a:pPr/>
              <a:t>22/02/2018</a:t>
            </a:fld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F4861-015A-45D6-9952-E142AC340677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31023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FD8AD7-1B16-4F83-90C4-DBD7306C7E1F}" type="datetimeFigureOut">
              <a:rPr lang="en-GB" smtClean="0"/>
              <a:pPr/>
              <a:t>22/02/2018</a:t>
            </a:fld>
            <a:endParaRPr lang="en-GB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F4861-015A-45D6-9952-E142AC340677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36444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FD8AD7-1B16-4F83-90C4-DBD7306C7E1F}" type="datetimeFigureOut">
              <a:rPr lang="en-GB" smtClean="0"/>
              <a:pPr/>
              <a:t>22/02/2018</a:t>
            </a:fld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F4861-015A-45D6-9952-E142AC340677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4594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A9434-E8F3-4773-9D51-F6D1E859BDFE}" type="datetimeFigureOut">
              <a:rPr lang="en-GB" smtClean="0"/>
              <a:pPr/>
              <a:t>22/02/2018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A804-A7D7-4BE7-B46C-BA173C6BD995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57137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FD8AD7-1B16-4F83-90C4-DBD7306C7E1F}" type="datetimeFigureOut">
              <a:rPr lang="en-GB" smtClean="0"/>
              <a:pPr/>
              <a:t>22/02/2018</a:t>
            </a:fld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F4861-015A-45D6-9952-E142AC340677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11421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FD8AD7-1B16-4F83-90C4-DBD7306C7E1F}" type="datetimeFigureOut">
              <a:rPr lang="en-GB" smtClean="0"/>
              <a:pPr/>
              <a:t>22/02/2018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F4861-015A-45D6-9952-E142AC340677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27298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FD8AD7-1B16-4F83-90C4-DBD7306C7E1F}" type="datetimeFigureOut">
              <a:rPr lang="en-GB" smtClean="0"/>
              <a:pPr/>
              <a:t>22/02/2018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F4861-015A-45D6-9952-E142AC340677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8526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A9434-E8F3-4773-9D51-F6D1E859BDFE}" type="datetimeFigureOut">
              <a:rPr lang="en-GB" smtClean="0"/>
              <a:pPr/>
              <a:t>22/02/2018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A804-A7D7-4BE7-B46C-BA173C6BD995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8963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A9434-E8F3-4773-9D51-F6D1E859BDFE}" type="datetimeFigureOut">
              <a:rPr lang="en-GB" smtClean="0"/>
              <a:pPr/>
              <a:t>22/02/2018</a:t>
            </a:fld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A804-A7D7-4BE7-B46C-BA173C6BD995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182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A9434-E8F3-4773-9D51-F6D1E859BDFE}" type="datetimeFigureOut">
              <a:rPr lang="en-GB" smtClean="0"/>
              <a:pPr/>
              <a:t>22/02/2018</a:t>
            </a:fld>
            <a:endParaRPr lang="en-GB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A804-A7D7-4BE7-B46C-BA173C6BD995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9566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A9434-E8F3-4773-9D51-F6D1E859BDFE}" type="datetimeFigureOut">
              <a:rPr lang="en-GB" smtClean="0"/>
              <a:pPr/>
              <a:t>22/02/2018</a:t>
            </a:fld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A804-A7D7-4BE7-B46C-BA173C6BD995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0109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A9434-E8F3-4773-9D51-F6D1E859BDFE}" type="datetimeFigureOut">
              <a:rPr lang="en-GB" smtClean="0"/>
              <a:pPr/>
              <a:t>22/02/2018</a:t>
            </a:fld>
            <a:endParaRPr lang="en-GB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A804-A7D7-4BE7-B46C-BA173C6BD995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8256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A9434-E8F3-4773-9D51-F6D1E859BDFE}" type="datetimeFigureOut">
              <a:rPr lang="en-GB" smtClean="0"/>
              <a:pPr/>
              <a:t>22/02/2018</a:t>
            </a:fld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A804-A7D7-4BE7-B46C-BA173C6BD995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95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A9434-E8F3-4773-9D51-F6D1E859BDFE}" type="datetimeFigureOut">
              <a:rPr lang="en-GB" smtClean="0"/>
              <a:pPr/>
              <a:t>22/02/2018</a:t>
            </a:fld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A804-A7D7-4BE7-B46C-BA173C6BD995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3446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AA9434-E8F3-4773-9D51-F6D1E859BDFE}" type="datetimeFigureOut">
              <a:rPr lang="en-GB" smtClean="0"/>
              <a:pPr/>
              <a:t>22/02/2018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C7A804-A7D7-4BE7-B46C-BA173C6BD995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911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3F4861-015A-45D6-9952-E142AC340677}" type="slidenum">
              <a:rPr lang="en-GB" smtClean="0"/>
              <a:pPr/>
              <a:t>‹Nr.›</a:t>
            </a:fld>
            <a:endParaRPr lang="en-GB"/>
          </a:p>
        </p:txBody>
      </p:sp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892" y="165796"/>
            <a:ext cx="740829" cy="740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feld 8"/>
          <p:cNvSpPr txBox="1"/>
          <p:nvPr userDrawn="1"/>
        </p:nvSpPr>
        <p:spPr>
          <a:xfrm>
            <a:off x="1073019" y="609134"/>
            <a:ext cx="1087949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КОНЦЕПЦИЯ ЗА ЗАКОНОДАТЕЛСТВОТО В ОБЛАСТТА НА УСТРОЙСТВЕНОТО ПЛАНИРАНЕ</a:t>
            </a:r>
            <a:endParaRPr lang="en-GB" sz="2200" b="1" i="1" dirty="0"/>
          </a:p>
        </p:txBody>
      </p:sp>
    </p:spTree>
    <p:extLst>
      <p:ext uri="{BB962C8B-B14F-4D97-AF65-F5344CB8AC3E}">
        <p14:creationId xmlns:p14="http://schemas.microsoft.com/office/powerpoint/2010/main" val="3380640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bg-BG" sz="2800" i="1" kern="1200" smtClean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9693" y="696029"/>
            <a:ext cx="5742257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bg-BG" sz="22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bg-BG" sz="2200" b="1" dirty="0">
                <a:solidFill>
                  <a:schemeClr val="accent5">
                    <a:lumMod val="75000"/>
                  </a:schemeClr>
                </a:solidFill>
              </a:rPr>
              <a:t>НОВО ЗАКОНОДАТЕЛСТВО</a:t>
            </a:r>
          </a:p>
          <a:p>
            <a:pPr algn="ctr"/>
            <a:r>
              <a:rPr lang="bg-BG" sz="4000" dirty="0"/>
              <a:t>Всички инвестиционни дейности, които не попадат под забрана</a:t>
            </a:r>
            <a:r>
              <a:rPr lang="de-DE" sz="4000" dirty="0"/>
              <a:t>,</a:t>
            </a:r>
            <a:r>
              <a:rPr lang="bg-BG" sz="4000" dirty="0"/>
              <a:t> са позволени. Ясно и категорично дефинирани правила</a:t>
            </a:r>
            <a:r>
              <a:rPr lang="de-DE" sz="4000" dirty="0"/>
              <a:t>.</a:t>
            </a:r>
            <a:endParaRPr lang="bg-BG" sz="4000" dirty="0"/>
          </a:p>
          <a:p>
            <a:pPr marL="342900" indent="-342900">
              <a:buAutoNum type="arabicPeriod"/>
            </a:pPr>
            <a:endParaRPr lang="bg-BG" b="1" dirty="0"/>
          </a:p>
          <a:p>
            <a:pPr marL="342900" indent="-342900">
              <a:buAutoNum type="arabicPeriod"/>
            </a:pPr>
            <a:endParaRPr lang="bg-BG" b="1" dirty="0"/>
          </a:p>
          <a:p>
            <a:pPr marL="342900" indent="-342900">
              <a:buAutoNum type="arabicPeriod"/>
            </a:pPr>
            <a:endParaRPr lang="bg-BG" b="1" dirty="0"/>
          </a:p>
          <a:p>
            <a:pPr marL="342900" indent="-342900">
              <a:buAutoNum type="arabicPeriod"/>
            </a:pPr>
            <a:endParaRPr lang="bg-BG" b="1" dirty="0"/>
          </a:p>
        </p:txBody>
      </p:sp>
      <p:sp>
        <p:nvSpPr>
          <p:cNvPr id="21" name="AutoShape 2" descr="Bildergebnis für карикатура български парламент"/>
          <p:cNvSpPr>
            <a:spLocks noChangeAspect="1" noChangeArrowheads="1"/>
          </p:cNvSpPr>
          <p:nvPr/>
        </p:nvSpPr>
        <p:spPr bwMode="auto">
          <a:xfrm>
            <a:off x="6273289" y="4415914"/>
            <a:ext cx="5270405" cy="5270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6110514" y="1069563"/>
            <a:ext cx="5607934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200" b="1" dirty="0">
                <a:solidFill>
                  <a:schemeClr val="accent5">
                    <a:lumMod val="75000"/>
                  </a:schemeClr>
                </a:solidFill>
              </a:rPr>
              <a:t>СЪЩЕСТВУВАЩО ЗАКОНОДАТЕЛСТВО</a:t>
            </a:r>
          </a:p>
          <a:p>
            <a:endParaRPr lang="bg-BG" b="1" dirty="0"/>
          </a:p>
          <a:p>
            <a:pPr algn="ctr"/>
            <a:r>
              <a:rPr lang="bg-BG" sz="4000" dirty="0"/>
              <a:t>Всичко е забранено по презумция. Иска се разрешение за всяко инвестиционно действие.</a:t>
            </a:r>
          </a:p>
          <a:p>
            <a:pPr marL="342900" indent="-342900">
              <a:buAutoNum type="arabicPeriod"/>
            </a:pPr>
            <a:endParaRPr lang="bg-BG" b="1" dirty="0"/>
          </a:p>
        </p:txBody>
      </p:sp>
      <p:cxnSp>
        <p:nvCxnSpPr>
          <p:cNvPr id="6" name="Gerader Verbinder 27"/>
          <p:cNvCxnSpPr/>
          <p:nvPr/>
        </p:nvCxnSpPr>
        <p:spPr>
          <a:xfrm>
            <a:off x="6025525" y="972457"/>
            <a:ext cx="21414" cy="5529942"/>
          </a:xfrm>
          <a:prstGeom prst="line">
            <a:avLst/>
          </a:prstGeom>
          <a:ln w="28575">
            <a:solidFill>
              <a:srgbClr val="CC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Grafik 2">
            <a:extLst>
              <a:ext uri="{FF2B5EF4-FFF2-40B4-BE49-F238E27FC236}">
                <a16:creationId xmlns:a16="http://schemas.microsoft.com/office/drawing/2014/main" id="{155CA6BD-E86D-49C4-9619-5E0E701CF0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8967" y="5195034"/>
            <a:ext cx="1219048" cy="1219048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8E63F9B4-5CCC-4F89-AC47-0E4BAD62CD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340" y="5195034"/>
            <a:ext cx="1219048" cy="1219048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22112F47-7F85-461A-BE4C-4BE5032FFA39}"/>
              </a:ext>
            </a:extLst>
          </p:cNvPr>
          <p:cNvSpPr/>
          <p:nvPr/>
        </p:nvSpPr>
        <p:spPr>
          <a:xfrm>
            <a:off x="952922" y="386461"/>
            <a:ext cx="106190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2400" b="1" dirty="0">
                <a:solidFill>
                  <a:srgbClr val="C00000"/>
                </a:solidFill>
              </a:rPr>
              <a:t>АНАЛИЗ И ФИЛОСОФИЯ НА КОНЦЕПЦИЯТА ЗА ЗАКОНОДАТЕЛНИ ПРОМЕНИ</a:t>
            </a:r>
            <a:endParaRPr lang="en-GB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7976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806598" y="276939"/>
            <a:ext cx="9355497" cy="7940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bg-BG" sz="3600" dirty="0"/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en-US" sz="2800" dirty="0"/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bg-BG" sz="2900" dirty="0"/>
              <a:t>ДЪРЖАВАТА/ОБЩИНАТА ПАЗИ ОБЩЕСТВЕНИЯ ИНТЕРЕС</a:t>
            </a:r>
            <a:r>
              <a:rPr lang="de-DE" sz="2900" dirty="0"/>
              <a:t> </a:t>
            </a:r>
            <a:r>
              <a:rPr lang="bg-BG" sz="2900" dirty="0"/>
              <a:t>(местоположение, обем</a:t>
            </a:r>
            <a:r>
              <a:rPr lang="de-DE" sz="2900" dirty="0"/>
              <a:t>,</a:t>
            </a:r>
            <a:r>
              <a:rPr lang="bg-BG" sz="2900" dirty="0"/>
              <a:t> външен вид</a:t>
            </a:r>
            <a:r>
              <a:rPr lang="de-DE" sz="2900" dirty="0"/>
              <a:t>, </a:t>
            </a:r>
          </a:p>
          <a:p>
            <a:r>
              <a:rPr lang="de-DE" sz="2900" dirty="0"/>
              <a:t>       </a:t>
            </a:r>
            <a:r>
              <a:rPr lang="bg-BG" sz="2900" dirty="0"/>
              <a:t>риск при експлоатация)</a:t>
            </a:r>
            <a:endParaRPr lang="en-US" sz="2900" dirty="0"/>
          </a:p>
          <a:p>
            <a:endParaRPr lang="bg-BG" sz="2900" dirty="0"/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bg-BG" sz="2900" dirty="0"/>
              <a:t>ОТТЕГЛЯНЕ НА ДЪРЖАВАТА/ОБЩИНАТА  ОТ РЕГУЛИРАНЕ НА ВЗАИМООТНОШЕНИЯТА МЕЖДУ ЧАСТНИ ЛИЦА</a:t>
            </a:r>
            <a:endParaRPr lang="en-US" sz="2900" dirty="0"/>
          </a:p>
          <a:p>
            <a:pPr marL="742950" indent="-742950">
              <a:buFontTx/>
              <a:buAutoNum type="arabicPeriod" startAt="2"/>
            </a:pPr>
            <a:endParaRPr lang="bg-BG" sz="2900" dirty="0"/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bg-BG" sz="2900" dirty="0"/>
              <a:t>ВЗАИМООТНОШЕНИЯТА МЕЖДУ УЧАСТНИЦИТЕ В СТРОИТЕЛСТВОТО СЕ УРЕЖДАТ С ДОГОВОРИ И ЗАСТРАХОВКИ</a:t>
            </a:r>
          </a:p>
          <a:p>
            <a:pPr marL="742950" indent="-742950">
              <a:buAutoNum type="arabicPeriod" startAt="2"/>
            </a:pPr>
            <a:endParaRPr lang="bg-BG" sz="3600" dirty="0"/>
          </a:p>
          <a:p>
            <a:endParaRPr lang="bg-BG" sz="4000" dirty="0"/>
          </a:p>
          <a:p>
            <a:endParaRPr lang="de-DE" sz="4000" dirty="0"/>
          </a:p>
        </p:txBody>
      </p:sp>
      <p:sp>
        <p:nvSpPr>
          <p:cNvPr id="15" name="Rechteck 14"/>
          <p:cNvSpPr/>
          <p:nvPr/>
        </p:nvSpPr>
        <p:spPr>
          <a:xfrm>
            <a:off x="1131683" y="504160"/>
            <a:ext cx="104120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2400" b="1" dirty="0">
                <a:solidFill>
                  <a:srgbClr val="C00000"/>
                </a:solidFill>
              </a:rPr>
              <a:t>ОСНОВНИ ПРИНЦИПИ НА НОВОТО ЗАКОНОДАТЕЛСТВО</a:t>
            </a:r>
            <a:endParaRPr lang="en-GB" sz="2400" b="1" dirty="0">
              <a:solidFill>
                <a:srgbClr val="C00000"/>
              </a:solidFill>
            </a:endParaRPr>
          </a:p>
        </p:txBody>
      </p:sp>
      <p:sp>
        <p:nvSpPr>
          <p:cNvPr id="21" name="AutoShape 2" descr="Bildergebnis für карикатура български парламент"/>
          <p:cNvSpPr>
            <a:spLocks noChangeAspect="1" noChangeArrowheads="1"/>
          </p:cNvSpPr>
          <p:nvPr/>
        </p:nvSpPr>
        <p:spPr bwMode="auto">
          <a:xfrm>
            <a:off x="6273289" y="4415914"/>
            <a:ext cx="5270405" cy="5270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10D613FA-A54A-468A-82D4-949DEBE865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3894" y="3196866"/>
            <a:ext cx="1219048" cy="1219048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679E73AE-1227-4F56-B8AB-13ECEA17F7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3894" y="1131384"/>
            <a:ext cx="1219048" cy="1219048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59AC1E05-5D0F-472C-9303-68D9F65D1C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3894" y="5117092"/>
            <a:ext cx="1219048" cy="121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6675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/>
        </p:nvSpPr>
        <p:spPr>
          <a:xfrm>
            <a:off x="1131683" y="496029"/>
            <a:ext cx="104120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2400" b="1" dirty="0">
                <a:solidFill>
                  <a:srgbClr val="C00000"/>
                </a:solidFill>
              </a:rPr>
              <a:t>ОСНОВНИ ПРИНЦИПИ НА НОВОТО ЗАКОНОДАТЕЛСТВО</a:t>
            </a:r>
            <a:endParaRPr lang="en-GB" sz="2400" b="1" dirty="0">
              <a:solidFill>
                <a:srgbClr val="C00000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823865" y="1213179"/>
            <a:ext cx="9451351" cy="7555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bg-BG" sz="3600" dirty="0"/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bg-BG" sz="2900" dirty="0"/>
              <a:t>ЦЕЛ НА РАЗРЕШЕНИЕТО ЗА СТРОЕЖ Е ДА ПОЗВОЛИ ИНВЕСТИЦИОННАТА ИНИЦИАТИВА ПРИ ЗАЩИТЕН ОБЩЕСТВЕН ИНТЕРЕС – ИДЕЙНА ФАЗА НА ПРОЕКТА</a:t>
            </a:r>
          </a:p>
          <a:p>
            <a:pPr marL="742950" indent="-742950">
              <a:buAutoNum type="arabicPeriod"/>
            </a:pPr>
            <a:endParaRPr lang="en-US" sz="2900" dirty="0"/>
          </a:p>
          <a:p>
            <a:pPr marL="742950" indent="-742950">
              <a:buAutoNum type="arabicPeriod"/>
            </a:pPr>
            <a:endParaRPr lang="bg-BG" sz="2900" dirty="0"/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bg-BG" sz="2900" dirty="0"/>
              <a:t>КАЧЕСТВЕНО ИЗПЪЛНЕНИЕ НА СТРОИТЕЛСТВОТО – ЗАДЪЛЖИТЕЛНА РАБОТНА ФАЗА НА ПРОЕКТА </a:t>
            </a:r>
            <a:r>
              <a:rPr lang="en-US" sz="2900" dirty="0"/>
              <a:t>+ </a:t>
            </a:r>
            <a:r>
              <a:rPr lang="bg-BG" sz="2900" dirty="0"/>
              <a:t>ПРОЕКТЕН МЕНИДЖМЪНТ ОТ АРХИТЕКТА (АВТОРСКИ НАДЗОР И ИНВЕСТИТОРСКИ КОНТРОЛ)</a:t>
            </a:r>
          </a:p>
          <a:p>
            <a:pPr marL="742950" indent="-742950">
              <a:buAutoNum type="arabicPeriod"/>
            </a:pPr>
            <a:endParaRPr lang="bg-BG" sz="3600" dirty="0"/>
          </a:p>
          <a:p>
            <a:pPr marL="742950" indent="-742950">
              <a:buAutoNum type="arabicPeriod"/>
            </a:pPr>
            <a:endParaRPr lang="bg-BG" sz="3600" dirty="0"/>
          </a:p>
          <a:p>
            <a:pPr marL="742950" indent="-742950">
              <a:buAutoNum type="arabicPeriod" startAt="2"/>
            </a:pPr>
            <a:endParaRPr lang="bg-BG" sz="3600" dirty="0"/>
          </a:p>
          <a:p>
            <a:endParaRPr lang="bg-BG" sz="4000" dirty="0"/>
          </a:p>
          <a:p>
            <a:endParaRPr lang="de-DE" sz="4000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A08A07D0-F425-42E3-8C9D-1C4A2DD8A2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4646" y="3883586"/>
            <a:ext cx="1219048" cy="1219048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BE2BB1B4-CD78-457B-A3DF-422814B858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4646" y="1755367"/>
            <a:ext cx="1219048" cy="1219048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AA5281FF-7B58-4384-92D6-9B19DA61F5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216" y="5238212"/>
            <a:ext cx="1219048" cy="121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7976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utoShape 2" descr="Bildergebnis für карикатура български парламент"/>
          <p:cNvSpPr>
            <a:spLocks noChangeAspect="1" noChangeArrowheads="1"/>
          </p:cNvSpPr>
          <p:nvPr/>
        </p:nvSpPr>
        <p:spPr bwMode="auto">
          <a:xfrm>
            <a:off x="6273289" y="4415914"/>
            <a:ext cx="5270405" cy="5270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812800" y="1509486"/>
            <a:ext cx="1036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g-BG" dirty="0"/>
          </a:p>
        </p:txBody>
      </p:sp>
      <p:sp>
        <p:nvSpPr>
          <p:cNvPr id="9" name="TextBox 8"/>
          <p:cNvSpPr txBox="1"/>
          <p:nvPr/>
        </p:nvSpPr>
        <p:spPr>
          <a:xfrm>
            <a:off x="406399" y="798299"/>
            <a:ext cx="115283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bg-BG" b="1" dirty="0"/>
          </a:p>
          <a:p>
            <a:pPr lvl="0"/>
            <a:r>
              <a:rPr lang="bg-BG" sz="2800" dirty="0"/>
              <a:t>За разрешение за строеж категорията на сградата определя</a:t>
            </a:r>
            <a:r>
              <a:rPr lang="de-DE" sz="2800" dirty="0"/>
              <a:t>: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bg-BG" sz="2800" dirty="0"/>
              <a:t> процедурите  </a:t>
            </a:r>
            <a:endParaRPr lang="de-DE" sz="2800" dirty="0"/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bg-BG" sz="2800" dirty="0"/>
              <a:t> задължителния обхват на инвестиционния проект</a:t>
            </a:r>
            <a:endParaRPr lang="bg-BG" dirty="0"/>
          </a:p>
          <a:p>
            <a:endParaRPr lang="bg-BG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7015540"/>
              </p:ext>
            </p:extLst>
          </p:nvPr>
        </p:nvGraphicFramePr>
        <p:xfrm>
          <a:off x="319314" y="2725093"/>
          <a:ext cx="11495316" cy="4017358"/>
        </p:xfrm>
        <a:graphic>
          <a:graphicData uri="http://schemas.openxmlformats.org/drawingml/2006/table">
            <a:tbl>
              <a:tblPr/>
              <a:tblGrid>
                <a:gridCol w="44971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711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270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74242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000" b="0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Категория сгради </a:t>
                      </a:r>
                      <a:r>
                        <a:rPr lang="bg-BG" sz="2000" b="0" i="0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, Обекти на благоустройството и прилежаща </a:t>
                      </a:r>
                      <a:r>
                        <a:rPr lang="bg-BG" sz="2000" b="0" i="0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инфраст</a:t>
                      </a:r>
                      <a:r>
                        <a:rPr lang="en-US" sz="2000" b="0" i="0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r</a:t>
                      </a:r>
                      <a:r>
                        <a:rPr lang="bg-BG" sz="2000" b="0" i="0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уктура</a:t>
                      </a:r>
                      <a:endParaRPr lang="bg-BG" sz="2000" b="0" i="0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000" b="0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Регистрационен режим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000" b="0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Разрешителен режим  (подлежи на проверка и контрол)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0934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400" b="1" dirty="0">
                          <a:latin typeface="Calibri"/>
                          <a:ea typeface="Calibri"/>
                          <a:cs typeface="Times New Roman"/>
                        </a:rPr>
                        <a:t>Сгради,  с нисък експлоатационен риск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400" b="1" dirty="0">
                          <a:latin typeface="Calibri"/>
                          <a:ea typeface="Calibri"/>
                          <a:cs typeface="Times New Roman"/>
                        </a:rPr>
                        <a:t>Архитектура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400" b="1" dirty="0">
                          <a:latin typeface="Calibri"/>
                          <a:ea typeface="Calibri"/>
                          <a:cs typeface="Times New Roman"/>
                        </a:rPr>
                        <a:t>х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5399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400" b="1" dirty="0">
                          <a:latin typeface="Calibri"/>
                          <a:ea typeface="Calibri"/>
                          <a:cs typeface="Times New Roman"/>
                        </a:rPr>
                        <a:t>Сгради със</a:t>
                      </a:r>
                      <a:r>
                        <a:rPr lang="bg-BG" sz="2400" b="1" baseline="0" dirty="0">
                          <a:latin typeface="Calibri"/>
                          <a:ea typeface="Calibri"/>
                          <a:cs typeface="Times New Roman"/>
                        </a:rPr>
                        <a:t> среден </a:t>
                      </a:r>
                      <a:r>
                        <a:rPr lang="bg-BG" sz="2400" b="1" dirty="0">
                          <a:latin typeface="Calibri"/>
                          <a:ea typeface="Calibri"/>
                          <a:cs typeface="Times New Roman"/>
                        </a:rPr>
                        <a:t>експлоатационен риск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400" b="1" dirty="0">
                          <a:latin typeface="Calibri"/>
                          <a:ea typeface="Calibri"/>
                          <a:cs typeface="Times New Roman"/>
                        </a:rPr>
                        <a:t>ПБ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400" b="1" dirty="0">
                          <a:latin typeface="Calibri"/>
                          <a:ea typeface="Calibri"/>
                          <a:cs typeface="Times New Roman"/>
                        </a:rPr>
                        <a:t>Архитектура, СК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0934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400" b="1" dirty="0">
                          <a:latin typeface="Calibri"/>
                          <a:ea typeface="Calibri"/>
                          <a:cs typeface="Times New Roman"/>
                        </a:rPr>
                        <a:t>Сгради с висок експлоатационен риск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400" b="1" dirty="0">
                          <a:latin typeface="Calibri"/>
                          <a:ea typeface="Calibri"/>
                          <a:cs typeface="Times New Roman"/>
                        </a:rPr>
                        <a:t>х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400" b="1" dirty="0">
                          <a:latin typeface="Calibri"/>
                          <a:ea typeface="Calibri"/>
                          <a:cs typeface="Times New Roman"/>
                        </a:rPr>
                        <a:t>Архитектура, СК, ПБ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Rechteck 6"/>
          <p:cNvSpPr/>
          <p:nvPr/>
        </p:nvSpPr>
        <p:spPr>
          <a:xfrm>
            <a:off x="1131683" y="441618"/>
            <a:ext cx="104120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2400" b="1" dirty="0">
                <a:solidFill>
                  <a:srgbClr val="C00000"/>
                </a:solidFill>
              </a:rPr>
              <a:t>ОСНОВНИ ПРИНЦИПИ НА НОВОТО ЗАКОНОДАТЕЛСТВО</a:t>
            </a:r>
            <a:endParaRPr lang="en-GB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5164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7"/>
          <p:cNvSpPr/>
          <p:nvPr/>
        </p:nvSpPr>
        <p:spPr>
          <a:xfrm>
            <a:off x="1376516" y="315570"/>
            <a:ext cx="99155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bg-BG" sz="2400" b="1" dirty="0">
                <a:solidFill>
                  <a:srgbClr val="C00000"/>
                </a:solidFill>
              </a:rPr>
              <a:t>  УЧАСТНИЦИ В ИНВЕСТИЦИОННИЯ ПРОЦЕС                               КОНТРОЛ</a:t>
            </a:r>
            <a:endParaRPr lang="bg-BG" sz="2400" dirty="0">
              <a:solidFill>
                <a:srgbClr val="C00000"/>
              </a:solidFill>
            </a:endParaRPr>
          </a:p>
        </p:txBody>
      </p:sp>
      <p:sp>
        <p:nvSpPr>
          <p:cNvPr id="41" name="Textfeld 31"/>
          <p:cNvSpPr txBox="1"/>
          <p:nvPr/>
        </p:nvSpPr>
        <p:spPr>
          <a:xfrm>
            <a:off x="3396347" y="2654590"/>
            <a:ext cx="464457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3200" b="1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ВЪЗЛОЖИТЕЛ + </a:t>
            </a:r>
          </a:p>
          <a:p>
            <a:pPr algn="ctr"/>
            <a:r>
              <a:rPr lang="bg-BG" sz="3200" b="1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ВОДЕЩ АРХИТЕКТ  </a:t>
            </a:r>
            <a:r>
              <a:rPr lang="bg-BG" sz="2400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/професия на доверието/ </a:t>
            </a:r>
          </a:p>
        </p:txBody>
      </p:sp>
      <p:sp>
        <p:nvSpPr>
          <p:cNvPr id="44" name="Textfeld 31"/>
          <p:cNvSpPr txBox="1"/>
          <p:nvPr/>
        </p:nvSpPr>
        <p:spPr>
          <a:xfrm>
            <a:off x="7707088" y="2914658"/>
            <a:ext cx="4499428" cy="324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3200" b="1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ДНСК </a:t>
            </a:r>
          </a:p>
          <a:p>
            <a:pPr algn="ctr"/>
            <a:r>
              <a:rPr lang="bg-BG" sz="2400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отговаря за риска при експлоатация чрез  </a:t>
            </a:r>
            <a:endParaRPr lang="en-GB" sz="2400" b="1" dirty="0">
              <a:solidFill>
                <a:schemeClr val="accent5">
                  <a:lumMod val="50000"/>
                </a:schemeClr>
              </a:solidFill>
              <a:latin typeface="Calibri" pitchFamily="34" charset="0"/>
              <a:cs typeface="Times New Roman" pitchFamily="18" charset="0"/>
            </a:endParaRPr>
          </a:p>
          <a:p>
            <a:pPr algn="ctr"/>
            <a:r>
              <a:rPr lang="bg-BG" sz="3200" b="1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ТК</a:t>
            </a:r>
            <a:r>
              <a:rPr lang="bg-BG" sz="3600" b="1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bg-BG" sz="2400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за</a:t>
            </a:r>
            <a:r>
              <a:rPr lang="bg-BG" sz="3600" b="1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bg-BG" sz="3200" b="1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СК</a:t>
            </a:r>
            <a:r>
              <a:rPr lang="bg-BG" sz="3600" b="1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bg-BG" sz="2500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и</a:t>
            </a:r>
            <a:r>
              <a:rPr lang="bg-BG" sz="3600" b="1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bg-BG" sz="3200" b="1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ПБ</a:t>
            </a:r>
            <a:r>
              <a:rPr lang="bg-BG" sz="3600" b="1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bg-BG" sz="2500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в етапите на проектиране и строителство </a:t>
            </a:r>
          </a:p>
          <a:p>
            <a:pPr algn="ctr"/>
            <a:r>
              <a:rPr lang="bg-BG" sz="3200" b="1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СТРОИТЕЛЕН ИНСПЕКТОР</a:t>
            </a:r>
            <a:endParaRPr lang="en-GB" sz="3200" b="1" dirty="0">
              <a:solidFill>
                <a:schemeClr val="accent5">
                  <a:lumMod val="50000"/>
                </a:schemeClr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46" name="Textfeld 31"/>
          <p:cNvSpPr txBox="1"/>
          <p:nvPr/>
        </p:nvSpPr>
        <p:spPr>
          <a:xfrm>
            <a:off x="3367323" y="4300219"/>
            <a:ext cx="45284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3200" b="1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ИНЖЕНЕРИ</a:t>
            </a:r>
          </a:p>
        </p:txBody>
      </p:sp>
      <p:sp>
        <p:nvSpPr>
          <p:cNvPr id="50" name="Textfeld 31"/>
          <p:cNvSpPr txBox="1"/>
          <p:nvPr/>
        </p:nvSpPr>
        <p:spPr>
          <a:xfrm>
            <a:off x="7626807" y="1330889"/>
            <a:ext cx="44994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3200" b="1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ОБЩИНА</a:t>
            </a:r>
            <a:r>
              <a:rPr lang="bg-BG" sz="3600" b="1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 </a:t>
            </a:r>
          </a:p>
          <a:p>
            <a:pPr algn="ctr"/>
            <a:r>
              <a:rPr lang="bg-BG" sz="2400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отговаря за съответствие на сградата с устройствените планове</a:t>
            </a:r>
            <a:endParaRPr lang="en-GB" sz="2400" dirty="0">
              <a:solidFill>
                <a:schemeClr val="accent5">
                  <a:lumMod val="50000"/>
                </a:schemeClr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52" name="Textfeld 31"/>
          <p:cNvSpPr txBox="1"/>
          <p:nvPr/>
        </p:nvSpPr>
        <p:spPr>
          <a:xfrm>
            <a:off x="-654311" y="3239240"/>
            <a:ext cx="48200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3200" b="1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СТРОИТЕЛ</a:t>
            </a:r>
            <a:endParaRPr lang="en-GB" sz="3200" b="1" dirty="0">
              <a:solidFill>
                <a:schemeClr val="accent5">
                  <a:lumMod val="50000"/>
                </a:schemeClr>
              </a:solidFill>
              <a:latin typeface="Calibri" pitchFamily="34" charset="0"/>
              <a:cs typeface="Times New Roman" pitchFamily="18" charset="0"/>
            </a:endParaRPr>
          </a:p>
        </p:txBody>
      </p:sp>
      <p:cxnSp>
        <p:nvCxnSpPr>
          <p:cNvPr id="58" name="Gerader Verbinder 27"/>
          <p:cNvCxnSpPr>
            <a:cxnSpLocks/>
          </p:cNvCxnSpPr>
          <p:nvPr/>
        </p:nvCxnSpPr>
        <p:spPr>
          <a:xfrm>
            <a:off x="3548387" y="1220404"/>
            <a:ext cx="0" cy="4767441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Gerader Verbinder 28"/>
          <p:cNvCxnSpPr>
            <a:cxnSpLocks/>
          </p:cNvCxnSpPr>
          <p:nvPr/>
        </p:nvCxnSpPr>
        <p:spPr>
          <a:xfrm>
            <a:off x="7804760" y="1205890"/>
            <a:ext cx="0" cy="4781955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3367323" y="837408"/>
            <a:ext cx="4325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dirty="0">
                <a:solidFill>
                  <a:srgbClr val="00B050"/>
                </a:solidFill>
              </a:rPr>
              <a:t>ЧАСТЕН ИНТЕРЕС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10392" y="849821"/>
            <a:ext cx="38461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dirty="0">
                <a:solidFill>
                  <a:srgbClr val="00B050"/>
                </a:solidFill>
              </a:rPr>
              <a:t>ИНТЕРЕС НА СТРОИТЕЛЯ  МАКСИМАЛНА ПЕЧАЛБА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7801370" y="840533"/>
            <a:ext cx="40713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dirty="0">
                <a:solidFill>
                  <a:srgbClr val="00B050"/>
                </a:solidFill>
              </a:rPr>
              <a:t>ОБЩЕСТВЕН ИНТЕРЕС</a:t>
            </a:r>
          </a:p>
          <a:p>
            <a:pPr algn="ctr"/>
            <a:endParaRPr lang="bg-BG" dirty="0">
              <a:solidFill>
                <a:srgbClr val="00B05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0" y="6225675"/>
            <a:ext cx="119307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600" dirty="0">
                <a:solidFill>
                  <a:srgbClr val="00B050"/>
                </a:solidFill>
              </a:rPr>
              <a:t>НЕРЕГУЛИРАНИТЕ ОТ ДЪРЖАВАТА ДЕЙНОСТИ СЕ ГАРАНТИРАТ С ДОГОВОРИ МЕЖДУ </a:t>
            </a:r>
            <a:r>
              <a:rPr lang="bg-BG" sz="1600" b="1" dirty="0">
                <a:solidFill>
                  <a:srgbClr val="00B050"/>
                </a:solidFill>
              </a:rPr>
              <a:t>УЧАСТНИЦИТЕ</a:t>
            </a:r>
            <a:r>
              <a:rPr lang="bg-BG" sz="1600" dirty="0">
                <a:solidFill>
                  <a:srgbClr val="00B050"/>
                </a:solidFill>
              </a:rPr>
              <a:t> И ЗАСТРАХОВКИ ПРОФЕСИОНАЛНА ОТГОВОРНОСТ.  РАБОТА В ЕЛЕКТРОННА СРЕДА. СПОРОВЕТЕ МЕЖДУ УЧАСТНИЦИТЕ СЕ РЕШАВАТ ОТ СПЕЦИАЛИЗИРАН АРБИТРАЖ И СЪД</a:t>
            </a:r>
          </a:p>
        </p:txBody>
      </p:sp>
    </p:spTree>
    <p:extLst>
      <p:ext uri="{BB962C8B-B14F-4D97-AF65-F5344CB8AC3E}">
        <p14:creationId xmlns:p14="http://schemas.microsoft.com/office/powerpoint/2010/main" val="34787401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le 5">
            <a:extLst>
              <a:ext uri="{FF2B5EF4-FFF2-40B4-BE49-F238E27FC236}">
                <a16:creationId xmlns:a16="http://schemas.microsoft.com/office/drawing/2014/main" id="{49D25059-814E-4CAE-8A29-2CC0C52B50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5318720"/>
              </p:ext>
            </p:extLst>
          </p:nvPr>
        </p:nvGraphicFramePr>
        <p:xfrm>
          <a:off x="671465" y="3794784"/>
          <a:ext cx="11087916" cy="233718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01048">
                  <a:extLst>
                    <a:ext uri="{9D8B030D-6E8A-4147-A177-3AD203B41FA5}">
                      <a16:colId xmlns:a16="http://schemas.microsoft.com/office/drawing/2014/main" val="4051802317"/>
                    </a:ext>
                  </a:extLst>
                </a:gridCol>
                <a:gridCol w="3708405">
                  <a:extLst>
                    <a:ext uri="{9D8B030D-6E8A-4147-A177-3AD203B41FA5}">
                      <a16:colId xmlns:a16="http://schemas.microsoft.com/office/drawing/2014/main" val="2608194274"/>
                    </a:ext>
                  </a:extLst>
                </a:gridCol>
                <a:gridCol w="4378463">
                  <a:extLst>
                    <a:ext uri="{9D8B030D-6E8A-4147-A177-3AD203B41FA5}">
                      <a16:colId xmlns:a16="http://schemas.microsoft.com/office/drawing/2014/main" val="2579513541"/>
                    </a:ext>
                  </a:extLst>
                </a:gridCol>
              </a:tblGrid>
              <a:tr h="116139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bg-BG" sz="15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ПОД РЪКОВОДСТВОТО НА ВОДЕЩ АРХИТЕКТ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bg-BG" sz="15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РАБОТЕН ПРОЕКТ + КСС + ТЪРГ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bg-BG" sz="15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ПРОЕКТЕН МЕНИДЖМЪНТ = АВТОРСКИ НАДЗОР + ИНВЕСТОРСКИ КОНТРОЛ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7773430"/>
                  </a:ext>
                </a:extLst>
              </a:tr>
              <a:tr h="105702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bg-BG" sz="15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РАБОТЕН</a:t>
                      </a:r>
                      <a:r>
                        <a:rPr lang="bg-BG" dirty="0"/>
                        <a:t> </a:t>
                      </a:r>
                      <a:r>
                        <a:rPr lang="bg-BG" sz="15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ПРОЕКТ + КСС + ТЪРГ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bg-BG" sz="15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ПРОЕКТЕН МЕНИДЖМЪНТ = АВТОРСКИ НАДЗОР + ИНВЕСТОРСКИ КОНТРОЛ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0996651"/>
                  </a:ext>
                </a:extLst>
              </a:tr>
            </a:tbl>
          </a:graphicData>
        </a:graphic>
      </p:graphicFrame>
      <p:sp>
        <p:nvSpPr>
          <p:cNvPr id="3" name="Textfeld 2"/>
          <p:cNvSpPr txBox="1"/>
          <p:nvPr/>
        </p:nvSpPr>
        <p:spPr>
          <a:xfrm>
            <a:off x="648832" y="2063841"/>
            <a:ext cx="1154316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/>
              <a:t>ПРАВА: ПОСТАВЯ ЗАДАЧИ, КООРДИНИРА И ПРИЕМА РАБОТАТА НА УЧАСТНИЦИТЕ В ИНВЕСТИЦИОННИЯ ПРОЦЕС (ИНЖЕНЕРИ, СТРОИТЕЛИ) И ОДОБРЯВА ПЛАЩАНИЯТА КЪМ ТЯХ.</a:t>
            </a:r>
          </a:p>
          <a:p>
            <a:endParaRPr lang="bg-BG" dirty="0"/>
          </a:p>
          <a:p>
            <a:r>
              <a:rPr lang="bg-BG" dirty="0"/>
              <a:t>ОТГОВОРНОСТИ: ОТГОВАРЯ ЗА ЦЯЛОСТНАТА РЕАЛИЗАЦИЯ НА ИНВЕСТИЦИОННОТО НАМЕРЕНИЕ ОТ ИЗХОДНИТЕ ДАННИ ДО ВЪВЕЖДАНЕ В ЕКСПЛОАТАЦИЯ. ОСЪЩЕСТВЯВА КОНТРОЛ ДО ИЗТИЧАНЕ НА ГАРАНЦИОННИТЕ СРОКОВЕ.</a:t>
            </a:r>
          </a:p>
          <a:p>
            <a:endParaRPr lang="bg-BG" dirty="0"/>
          </a:p>
          <a:p>
            <a:endParaRPr lang="bg-BG" dirty="0"/>
          </a:p>
          <a:p>
            <a:endParaRPr lang="bg-BG" dirty="0"/>
          </a:p>
          <a:p>
            <a:r>
              <a:rPr lang="bg-BG" dirty="0"/>
              <a:t>     АРХИТЕКТ - ПРОЕКТАНТ                                                  </a:t>
            </a:r>
          </a:p>
          <a:p>
            <a:endParaRPr lang="bg-BG" dirty="0"/>
          </a:p>
          <a:p>
            <a:endParaRPr lang="bg-BG" dirty="0"/>
          </a:p>
          <a:p>
            <a:endParaRPr lang="bg-BG" dirty="0"/>
          </a:p>
          <a:p>
            <a:r>
              <a:rPr lang="bg-BG" dirty="0"/>
              <a:t>     ВОДЕЩ АРХИТЕКТ                                   </a:t>
            </a:r>
            <a:endParaRPr lang="en-US" dirty="0"/>
          </a:p>
          <a:p>
            <a:endParaRPr lang="bg-BG" dirty="0"/>
          </a:p>
          <a:p>
            <a:endParaRPr lang="de-DE" dirty="0"/>
          </a:p>
          <a:p>
            <a:r>
              <a:rPr lang="bg-BG" dirty="0">
                <a:solidFill>
                  <a:srgbClr val="00B050"/>
                </a:solidFill>
              </a:rPr>
              <a:t>     КУРСОВЕ ПО ПРОЕКТЕН МЕНИДЖМЪНТ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dirty="0"/>
          </a:p>
        </p:txBody>
      </p:sp>
      <p:sp>
        <p:nvSpPr>
          <p:cNvPr id="15" name="Rectangle 7"/>
          <p:cNvSpPr/>
          <p:nvPr/>
        </p:nvSpPr>
        <p:spPr>
          <a:xfrm>
            <a:off x="3903309" y="355767"/>
            <a:ext cx="7290482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bg-BG" sz="2400" b="1" dirty="0">
                <a:solidFill>
                  <a:srgbClr val="C00000"/>
                </a:solidFill>
              </a:rPr>
              <a:t>  НОВАТА РОЛЯ НА АРХИТЕКТА</a:t>
            </a:r>
          </a:p>
          <a:p>
            <a:pPr>
              <a:spcAft>
                <a:spcPts val="600"/>
              </a:spcAft>
            </a:pPr>
            <a:endParaRPr lang="bg-BG" sz="2400" b="1" dirty="0">
              <a:solidFill>
                <a:srgbClr val="FF0000"/>
              </a:solidFill>
            </a:endParaRPr>
          </a:p>
          <a:p>
            <a:pPr>
              <a:spcAft>
                <a:spcPts val="600"/>
              </a:spcAft>
            </a:pPr>
            <a:endParaRPr lang="bg-BG" sz="2400" dirty="0">
              <a:solidFill>
                <a:srgbClr val="FF0000"/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525101" y="1683945"/>
            <a:ext cx="11434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65F9C81-8484-4A90-A533-D2AF51D2B3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8933" y="844793"/>
            <a:ext cx="1219048" cy="1219048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481E4830-2A51-4A1F-B991-1749EAC4636A}"/>
              </a:ext>
            </a:extLst>
          </p:cNvPr>
          <p:cNvSpPr txBox="1"/>
          <p:nvPr/>
        </p:nvSpPr>
        <p:spPr>
          <a:xfrm>
            <a:off x="3866464" y="3986073"/>
            <a:ext cx="382737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bg-BG" sz="1500" b="1" dirty="0">
                <a:solidFill>
                  <a:schemeClr val="accent5">
                    <a:lumMod val="75000"/>
                  </a:schemeClr>
                </a:solidFill>
              </a:rPr>
              <a:t>ПРЕДИНВЕСТИЦИОННО ПРОУЧВАНЕ,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bg-BG" sz="1500" b="1" dirty="0">
                <a:solidFill>
                  <a:schemeClr val="accent5">
                    <a:lumMod val="75000"/>
                  </a:schemeClr>
                </a:solidFill>
              </a:rPr>
              <a:t>ОБЕМНО-УСТРОЙСТВЕНО ПРОУЧВАНЕ,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bg-BG" sz="1500" b="1" dirty="0">
                <a:solidFill>
                  <a:schemeClr val="accent5">
                    <a:lumMod val="75000"/>
                  </a:schemeClr>
                </a:solidFill>
              </a:rPr>
              <a:t> ИДЕЕН ПРОЕКТ</a:t>
            </a:r>
          </a:p>
          <a:p>
            <a:r>
              <a:rPr lang="bg-BG" sz="15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endParaRPr lang="en-GB" sz="1500" b="1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0D57C930-0B2A-4391-A830-EBEB827D6847}"/>
              </a:ext>
            </a:extLst>
          </p:cNvPr>
          <p:cNvSpPr txBox="1"/>
          <p:nvPr/>
        </p:nvSpPr>
        <p:spPr>
          <a:xfrm>
            <a:off x="3814679" y="5160411"/>
            <a:ext cx="382737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bg-BG" sz="1500" b="1" dirty="0">
                <a:solidFill>
                  <a:schemeClr val="accent5">
                    <a:lumMod val="75000"/>
                  </a:schemeClr>
                </a:solidFill>
              </a:rPr>
              <a:t>ПРЕДИНВЕСТИЦИОННО ПРОУЧВАНЕ,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bg-BG" sz="1500" b="1" dirty="0">
                <a:solidFill>
                  <a:schemeClr val="accent5">
                    <a:lumMod val="75000"/>
                  </a:schemeClr>
                </a:solidFill>
              </a:rPr>
              <a:t>ОБЕМНО-УСТРОЙСТВЕНО ПРОУЧВАНЕ,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bg-BG" sz="1500" b="1" dirty="0">
                <a:solidFill>
                  <a:schemeClr val="accent5">
                    <a:lumMod val="75000"/>
                  </a:schemeClr>
                </a:solidFill>
              </a:rPr>
              <a:t> ИДЕЕН ПРОЕКТ</a:t>
            </a:r>
          </a:p>
          <a:p>
            <a:r>
              <a:rPr lang="bg-BG" sz="15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endParaRPr lang="en-GB" sz="1500" b="1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7366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extfeld 66"/>
          <p:cNvSpPr txBox="1"/>
          <p:nvPr/>
        </p:nvSpPr>
        <p:spPr>
          <a:xfrm>
            <a:off x="9822264" y="6442454"/>
            <a:ext cx="119251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300" dirty="0"/>
              <a:t>Контрол</a:t>
            </a:r>
            <a:endParaRPr lang="en-GB" sz="1300" dirty="0"/>
          </a:p>
        </p:txBody>
      </p:sp>
      <p:sp>
        <p:nvSpPr>
          <p:cNvPr id="38" name="Textfeld 37"/>
          <p:cNvSpPr txBox="1"/>
          <p:nvPr/>
        </p:nvSpPr>
        <p:spPr>
          <a:xfrm>
            <a:off x="1510151" y="1613064"/>
            <a:ext cx="6377064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bg-BG" sz="1300" dirty="0"/>
              <a:t>Заявление до общината, чрез единна електронната система, за разрешение за строежа с приложен идеен проект. Откриване досие на обекта.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g-BG" sz="1300" dirty="0"/>
              <a:t>Служебно уведомяване на ДНСК за преписката и назначаване от ДНСК на ТК по части СК и/или ПБ, съобразно категорията, ако е приложимо.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g-BG" sz="1300" dirty="0"/>
              <a:t>Удостоверения от ТК по части СК и/или ПБ, ако е приложимо, след проверка на ИП.</a:t>
            </a:r>
            <a:endParaRPr lang="en-GB" sz="1300" dirty="0"/>
          </a:p>
        </p:txBody>
      </p:sp>
      <p:sp>
        <p:nvSpPr>
          <p:cNvPr id="14" name="Rechteck 13"/>
          <p:cNvSpPr/>
          <p:nvPr/>
        </p:nvSpPr>
        <p:spPr>
          <a:xfrm>
            <a:off x="-42340" y="757611"/>
            <a:ext cx="2532573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1000" b="1" dirty="0">
                <a:solidFill>
                  <a:srgbClr val="C00000"/>
                </a:solidFill>
              </a:rPr>
              <a:t>ИНВЕСТИЦИОННА</a:t>
            </a:r>
          </a:p>
          <a:p>
            <a:r>
              <a:rPr lang="bg-BG" sz="1000" b="1" dirty="0">
                <a:solidFill>
                  <a:srgbClr val="C00000"/>
                </a:solidFill>
              </a:rPr>
              <a:t>ИНИЦИАТИВА</a:t>
            </a:r>
          </a:p>
          <a:p>
            <a:endParaRPr lang="bg-BG" sz="1000" b="1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bg-BG" sz="1000" b="1" dirty="0">
                <a:solidFill>
                  <a:schemeClr val="accent5">
                    <a:lumMod val="75000"/>
                  </a:schemeClr>
                </a:solidFill>
              </a:rPr>
              <a:t>ПРЕДИНВЕСТИЦИОННО </a:t>
            </a:r>
          </a:p>
          <a:p>
            <a:r>
              <a:rPr lang="bg-BG" sz="1000" b="1" dirty="0">
                <a:solidFill>
                  <a:schemeClr val="accent5">
                    <a:lumMod val="75000"/>
                  </a:schemeClr>
                </a:solidFill>
              </a:rPr>
              <a:t>ПРОУЧВАНЕ</a:t>
            </a:r>
            <a:endParaRPr lang="en-GB" sz="1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9" name="Rechteck 18"/>
          <p:cNvSpPr/>
          <p:nvPr/>
        </p:nvSpPr>
        <p:spPr>
          <a:xfrm>
            <a:off x="-37806" y="1596571"/>
            <a:ext cx="141666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1000" b="1" dirty="0">
                <a:solidFill>
                  <a:schemeClr val="accent5">
                    <a:lumMod val="75000"/>
                  </a:schemeClr>
                </a:solidFill>
              </a:rPr>
              <a:t>ОБЕМНО-УСТРОЙСТВЕНО ПРОУЧВАНЕ</a:t>
            </a:r>
          </a:p>
          <a:p>
            <a:endParaRPr lang="bg-BG" sz="1000" b="1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bg-BG" sz="1000" b="1" dirty="0">
                <a:solidFill>
                  <a:schemeClr val="accent5">
                    <a:lumMod val="75000"/>
                  </a:schemeClr>
                </a:solidFill>
              </a:rPr>
              <a:t>ПРОЕКТ ЗА</a:t>
            </a:r>
          </a:p>
          <a:p>
            <a:r>
              <a:rPr lang="bg-BG" sz="1000" b="1" dirty="0">
                <a:solidFill>
                  <a:schemeClr val="accent5">
                    <a:lumMod val="75000"/>
                  </a:schemeClr>
                </a:solidFill>
              </a:rPr>
              <a:t>РАЗРЕШАВАНЕ НА </a:t>
            </a:r>
          </a:p>
          <a:p>
            <a:r>
              <a:rPr lang="bg-BG" sz="1000" b="1" dirty="0">
                <a:solidFill>
                  <a:schemeClr val="accent5">
                    <a:lumMod val="75000"/>
                  </a:schemeClr>
                </a:solidFill>
              </a:rPr>
              <a:t>ИНВЕСТИЦИЯТА (ИП)</a:t>
            </a:r>
            <a:endParaRPr lang="en-GB" sz="1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0" name="Rechteck 19"/>
          <p:cNvSpPr/>
          <p:nvPr/>
        </p:nvSpPr>
        <p:spPr>
          <a:xfrm>
            <a:off x="-60530" y="2780135"/>
            <a:ext cx="157286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sz="1000" b="1" dirty="0">
                <a:solidFill>
                  <a:schemeClr val="accent5">
                    <a:lumMod val="75000"/>
                  </a:schemeClr>
                </a:solidFill>
              </a:rPr>
              <a:t>ПРОЕКТ ЗА ИЗПЪЛНЕНИЕ</a:t>
            </a:r>
          </a:p>
          <a:p>
            <a:r>
              <a:rPr lang="bg-BG" sz="1000" b="1" dirty="0">
                <a:solidFill>
                  <a:schemeClr val="accent5">
                    <a:lumMod val="75000"/>
                  </a:schemeClr>
                </a:solidFill>
              </a:rPr>
              <a:t>НА СТРОИТЕЛСТВОТО</a:t>
            </a:r>
          </a:p>
          <a:p>
            <a:r>
              <a:rPr lang="bg-BG" sz="1000" b="1" dirty="0">
                <a:solidFill>
                  <a:schemeClr val="accent5">
                    <a:lumMod val="75000"/>
                  </a:schemeClr>
                </a:solidFill>
              </a:rPr>
              <a:t> (РП),  КОЛ. СМЕТКИ,</a:t>
            </a:r>
          </a:p>
          <a:p>
            <a:r>
              <a:rPr lang="bg-BG" sz="1000" b="1" dirty="0">
                <a:solidFill>
                  <a:schemeClr val="accent5">
                    <a:lumMod val="75000"/>
                  </a:schemeClr>
                </a:solidFill>
              </a:rPr>
              <a:t>КОНСУЛТИРАНЕ ТЪРГ</a:t>
            </a:r>
            <a:endParaRPr lang="en-GB" sz="1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1" name="Rechteck 20"/>
          <p:cNvSpPr/>
          <p:nvPr/>
        </p:nvSpPr>
        <p:spPr>
          <a:xfrm>
            <a:off x="-62603" y="4886432"/>
            <a:ext cx="158943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1000" b="1" dirty="0">
                <a:solidFill>
                  <a:schemeClr val="accent5">
                    <a:lumMod val="75000"/>
                  </a:schemeClr>
                </a:solidFill>
              </a:rPr>
              <a:t>ИНВЕСТИТОРСКИ КОНТРОЛ, АВТОРСКИ </a:t>
            </a:r>
          </a:p>
          <a:p>
            <a:r>
              <a:rPr lang="bg-BG" sz="1000" b="1" dirty="0">
                <a:solidFill>
                  <a:schemeClr val="accent5">
                    <a:lumMod val="75000"/>
                  </a:schemeClr>
                </a:solidFill>
              </a:rPr>
              <a:t>НАДЗОР, КООРДИНАЦИЯ НА СТРОИТЕЛНИЯ</a:t>
            </a:r>
          </a:p>
          <a:p>
            <a:r>
              <a:rPr lang="bg-BG" sz="1000" b="1" dirty="0">
                <a:solidFill>
                  <a:schemeClr val="accent5">
                    <a:lumMod val="75000"/>
                  </a:schemeClr>
                </a:solidFill>
              </a:rPr>
              <a:t>ПРОЦЕС</a:t>
            </a:r>
            <a:endParaRPr lang="en-GB" sz="1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2" name="Rechteck 21"/>
          <p:cNvSpPr/>
          <p:nvPr/>
        </p:nvSpPr>
        <p:spPr>
          <a:xfrm>
            <a:off x="-73794" y="3476977"/>
            <a:ext cx="120257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sz="1000" b="1" dirty="0">
                <a:solidFill>
                  <a:srgbClr val="C00000"/>
                </a:solidFill>
              </a:rPr>
              <a:t>ОБЯВЯВАНЕ </a:t>
            </a:r>
          </a:p>
          <a:p>
            <a:r>
              <a:rPr lang="bg-BG" sz="1000" b="1" dirty="0">
                <a:solidFill>
                  <a:srgbClr val="C00000"/>
                </a:solidFill>
              </a:rPr>
              <a:t>НАЧАЛО НА </a:t>
            </a:r>
          </a:p>
          <a:p>
            <a:r>
              <a:rPr lang="bg-BG" sz="1000" b="1" dirty="0">
                <a:solidFill>
                  <a:srgbClr val="C00000"/>
                </a:solidFill>
              </a:rPr>
              <a:t>СТРОИТЕЛСТВОТО</a:t>
            </a:r>
            <a:endParaRPr lang="en-GB" sz="1000" b="1" dirty="0">
              <a:solidFill>
                <a:srgbClr val="C00000"/>
              </a:solidFill>
            </a:endParaRPr>
          </a:p>
        </p:txBody>
      </p:sp>
      <p:cxnSp>
        <p:nvCxnSpPr>
          <p:cNvPr id="3" name="Gerader Verbinder 2"/>
          <p:cNvCxnSpPr/>
          <p:nvPr/>
        </p:nvCxnSpPr>
        <p:spPr>
          <a:xfrm>
            <a:off x="-9427" y="1575221"/>
            <a:ext cx="12201427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r Verbinder 22"/>
          <p:cNvCxnSpPr>
            <a:cxnSpLocks/>
          </p:cNvCxnSpPr>
          <p:nvPr/>
        </p:nvCxnSpPr>
        <p:spPr>
          <a:xfrm flipV="1">
            <a:off x="-9427" y="2796216"/>
            <a:ext cx="8260781" cy="15376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r Verbinder 23"/>
          <p:cNvCxnSpPr/>
          <p:nvPr/>
        </p:nvCxnSpPr>
        <p:spPr>
          <a:xfrm>
            <a:off x="-9427" y="3443457"/>
            <a:ext cx="121920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r Verbinder 24"/>
          <p:cNvCxnSpPr/>
          <p:nvPr/>
        </p:nvCxnSpPr>
        <p:spPr>
          <a:xfrm>
            <a:off x="-9427" y="4811192"/>
            <a:ext cx="121920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r Verbinder 25"/>
          <p:cNvCxnSpPr/>
          <p:nvPr/>
        </p:nvCxnSpPr>
        <p:spPr>
          <a:xfrm>
            <a:off x="0" y="6327581"/>
            <a:ext cx="121920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r Verbinder 10"/>
          <p:cNvCxnSpPr/>
          <p:nvPr/>
        </p:nvCxnSpPr>
        <p:spPr>
          <a:xfrm>
            <a:off x="1494971" y="386489"/>
            <a:ext cx="0" cy="64715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r Verbinder 33"/>
          <p:cNvCxnSpPr/>
          <p:nvPr/>
        </p:nvCxnSpPr>
        <p:spPr>
          <a:xfrm>
            <a:off x="1451429" y="396997"/>
            <a:ext cx="107405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r Verbinder 34"/>
          <p:cNvCxnSpPr/>
          <p:nvPr/>
        </p:nvCxnSpPr>
        <p:spPr>
          <a:xfrm>
            <a:off x="1465943" y="649477"/>
            <a:ext cx="10729294" cy="307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feld 38"/>
          <p:cNvSpPr txBox="1"/>
          <p:nvPr/>
        </p:nvSpPr>
        <p:spPr>
          <a:xfrm>
            <a:off x="1501745" y="2967154"/>
            <a:ext cx="669319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bg-BG" sz="1300" dirty="0"/>
              <a:t>Изготвяне на работен проект и количествени сметки за провеждане на търг.</a:t>
            </a:r>
            <a:endParaRPr lang="en-GB" sz="1300" dirty="0"/>
          </a:p>
        </p:txBody>
      </p:sp>
      <p:sp>
        <p:nvSpPr>
          <p:cNvPr id="40" name="Textfeld 39"/>
          <p:cNvSpPr txBox="1"/>
          <p:nvPr/>
        </p:nvSpPr>
        <p:spPr>
          <a:xfrm>
            <a:off x="1507593" y="3465585"/>
            <a:ext cx="632136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bg-BG" sz="1300" dirty="0"/>
              <a:t>Уведомителен режим преди започване на СМР чрез електронната система - назначаване и обявяване на ДНСК на водещия архитект на строежа + предаване на график за изпълнение на СМР.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g-BG" sz="1300" dirty="0"/>
              <a:t>Регистрация в електронната система на работен проект (РП), проверен от ТК по части СК и ПБ, когато е приложимо. Водещия архитект предава чертежи и ги актуализира на уведомителен режим (може и поетапно).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sz="13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bg-BG" sz="1300" dirty="0"/>
          </a:p>
        </p:txBody>
      </p:sp>
      <p:sp>
        <p:nvSpPr>
          <p:cNvPr id="41" name="Textfeld 40"/>
          <p:cNvSpPr txBox="1"/>
          <p:nvPr/>
        </p:nvSpPr>
        <p:spPr>
          <a:xfrm>
            <a:off x="1513082" y="4811192"/>
            <a:ext cx="6474514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bg-BG" sz="1300" dirty="0"/>
              <a:t>Водещият архитект на строежа контролира строителството, плащанията, попълва електронното досие в системата с протоколи от оперативки, снимки, аудио и видео записи, нарежда на строителя, съблюдава сигурността, безопасността, графика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g-BG" sz="1300" dirty="0"/>
              <a:t>По негова преценка на необходимостта, ползва експертизата на проектантите по отделните части и други експерти.</a:t>
            </a:r>
            <a:endParaRPr lang="en-GB" sz="1300" dirty="0"/>
          </a:p>
        </p:txBody>
      </p:sp>
      <p:sp>
        <p:nvSpPr>
          <p:cNvPr id="49" name="Textfeld 48"/>
          <p:cNvSpPr txBox="1"/>
          <p:nvPr/>
        </p:nvSpPr>
        <p:spPr>
          <a:xfrm>
            <a:off x="8705635" y="430122"/>
            <a:ext cx="124905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300" b="1" dirty="0">
                <a:solidFill>
                  <a:schemeClr val="accent5">
                    <a:lumMod val="75000"/>
                  </a:schemeClr>
                </a:solidFill>
              </a:rPr>
              <a:t>ОБЩИНА</a:t>
            </a:r>
            <a:endParaRPr lang="en-GB" sz="13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3" name="Textfeld 52"/>
          <p:cNvSpPr txBox="1"/>
          <p:nvPr/>
        </p:nvSpPr>
        <p:spPr>
          <a:xfrm>
            <a:off x="8331290" y="1721868"/>
            <a:ext cx="1710922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300" dirty="0"/>
              <a:t>Разрешаване на инвестиционното намерение</a:t>
            </a:r>
            <a:endParaRPr lang="en-GB" sz="1300" dirty="0"/>
          </a:p>
        </p:txBody>
      </p:sp>
      <p:sp>
        <p:nvSpPr>
          <p:cNvPr id="63" name="Textfeld 62"/>
          <p:cNvSpPr txBox="1"/>
          <p:nvPr/>
        </p:nvSpPr>
        <p:spPr>
          <a:xfrm>
            <a:off x="11273902" y="4997075"/>
            <a:ext cx="98028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300" dirty="0"/>
              <a:t>Строи, предава документация</a:t>
            </a:r>
            <a:endParaRPr lang="en-GB" sz="1300" dirty="0"/>
          </a:p>
        </p:txBody>
      </p:sp>
      <p:sp>
        <p:nvSpPr>
          <p:cNvPr id="65" name="Textfeld 64"/>
          <p:cNvSpPr txBox="1"/>
          <p:nvPr/>
        </p:nvSpPr>
        <p:spPr>
          <a:xfrm>
            <a:off x="9833015" y="4021036"/>
            <a:ext cx="132289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300" dirty="0"/>
              <a:t>Получава уведомление</a:t>
            </a:r>
            <a:endParaRPr lang="en-GB" sz="1300" dirty="0"/>
          </a:p>
        </p:txBody>
      </p:sp>
      <p:sp>
        <p:nvSpPr>
          <p:cNvPr id="66" name="Textfeld 65"/>
          <p:cNvSpPr txBox="1"/>
          <p:nvPr/>
        </p:nvSpPr>
        <p:spPr>
          <a:xfrm>
            <a:off x="9826629" y="4969746"/>
            <a:ext cx="133566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300" dirty="0"/>
              <a:t>Следи за спазване на техническите норми чрез строителните инспектори</a:t>
            </a:r>
            <a:endParaRPr lang="en-GB" sz="1300" dirty="0"/>
          </a:p>
        </p:txBody>
      </p:sp>
      <p:cxnSp>
        <p:nvCxnSpPr>
          <p:cNvPr id="68" name="Gerader Verbinder 67"/>
          <p:cNvCxnSpPr/>
          <p:nvPr/>
        </p:nvCxnSpPr>
        <p:spPr>
          <a:xfrm>
            <a:off x="11155910" y="396997"/>
            <a:ext cx="0" cy="646100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Gerader Verbinder 68"/>
          <p:cNvCxnSpPr/>
          <p:nvPr/>
        </p:nvCxnSpPr>
        <p:spPr>
          <a:xfrm>
            <a:off x="9816065" y="386489"/>
            <a:ext cx="0" cy="64715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Gerader Verbinder 70"/>
          <p:cNvCxnSpPr/>
          <p:nvPr/>
        </p:nvCxnSpPr>
        <p:spPr>
          <a:xfrm>
            <a:off x="8263198" y="386489"/>
            <a:ext cx="0" cy="64715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hteck 71"/>
          <p:cNvSpPr/>
          <p:nvPr/>
        </p:nvSpPr>
        <p:spPr>
          <a:xfrm>
            <a:off x="-82821" y="6465635"/>
            <a:ext cx="109356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sz="1000" b="1" dirty="0">
                <a:solidFill>
                  <a:schemeClr val="accent5">
                    <a:lumMod val="75000"/>
                  </a:schemeClr>
                </a:solidFill>
              </a:rPr>
              <a:t>ЕКСПЛОАТАЦИЯ</a:t>
            </a:r>
            <a:endParaRPr lang="en-GB" sz="1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3" name="Textfeld 72"/>
          <p:cNvSpPr txBox="1"/>
          <p:nvPr/>
        </p:nvSpPr>
        <p:spPr>
          <a:xfrm>
            <a:off x="1507223" y="5779976"/>
            <a:ext cx="693479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bg-BG" sz="1300" dirty="0"/>
              <a:t>Удостоверения от ТК по части СК и/или ПБ, ако е приложимо за изпълнението на строежа.</a:t>
            </a:r>
            <a:endParaRPr lang="en-GB" sz="13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g-BG" sz="1300" dirty="0"/>
              <a:t>Изпращане на уведомление за започване на експлоатация</a:t>
            </a:r>
          </a:p>
        </p:txBody>
      </p:sp>
      <p:sp>
        <p:nvSpPr>
          <p:cNvPr id="80" name="Textfeld 79"/>
          <p:cNvSpPr txBox="1"/>
          <p:nvPr/>
        </p:nvSpPr>
        <p:spPr>
          <a:xfrm>
            <a:off x="11218022" y="6463670"/>
            <a:ext cx="94805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300" dirty="0"/>
              <a:t>Гаранции</a:t>
            </a:r>
            <a:endParaRPr lang="en-GB" sz="1300" dirty="0"/>
          </a:p>
        </p:txBody>
      </p:sp>
      <p:sp>
        <p:nvSpPr>
          <p:cNvPr id="2" name="Textfeld 1"/>
          <p:cNvSpPr txBox="1"/>
          <p:nvPr/>
        </p:nvSpPr>
        <p:spPr>
          <a:xfrm>
            <a:off x="1648310" y="407957"/>
            <a:ext cx="520029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300" b="1" dirty="0">
                <a:solidFill>
                  <a:schemeClr val="accent5">
                    <a:lumMod val="75000"/>
                  </a:schemeClr>
                </a:solidFill>
              </a:rPr>
              <a:t>ВЪЗЛОЖИТЕЛ </a:t>
            </a:r>
            <a:r>
              <a:rPr lang="de-DE" sz="1300" b="1" dirty="0">
                <a:solidFill>
                  <a:schemeClr val="accent5">
                    <a:lumMod val="75000"/>
                  </a:schemeClr>
                </a:solidFill>
              </a:rPr>
              <a:t>+ </a:t>
            </a:r>
            <a:r>
              <a:rPr lang="bg-BG" sz="1300" b="1" dirty="0">
                <a:solidFill>
                  <a:schemeClr val="accent5">
                    <a:lumMod val="75000"/>
                  </a:schemeClr>
                </a:solidFill>
              </a:rPr>
              <a:t>ВОДЕЩ АРХИТЕКТ</a:t>
            </a:r>
          </a:p>
          <a:p>
            <a:endParaRPr lang="en-GB" sz="13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1" name="Textfeld 50"/>
          <p:cNvSpPr txBox="1"/>
          <p:nvPr/>
        </p:nvSpPr>
        <p:spPr>
          <a:xfrm>
            <a:off x="10070973" y="432116"/>
            <a:ext cx="110290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300" b="1" dirty="0">
                <a:solidFill>
                  <a:schemeClr val="accent5">
                    <a:lumMod val="75000"/>
                  </a:schemeClr>
                </a:solidFill>
              </a:rPr>
              <a:t>   ДНСК</a:t>
            </a:r>
            <a:endParaRPr lang="en-GB" sz="13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5" name="Textfeld 54"/>
          <p:cNvSpPr txBox="1"/>
          <p:nvPr/>
        </p:nvSpPr>
        <p:spPr>
          <a:xfrm>
            <a:off x="11170071" y="424259"/>
            <a:ext cx="127197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300" b="1" dirty="0">
                <a:solidFill>
                  <a:schemeClr val="accent5">
                    <a:lumMod val="75000"/>
                  </a:schemeClr>
                </a:solidFill>
              </a:rPr>
              <a:t>СТРОИТЕЛ</a:t>
            </a:r>
            <a:endParaRPr lang="en-GB" sz="13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57" name="Gerader Verbinder 56"/>
          <p:cNvCxnSpPr/>
          <p:nvPr/>
        </p:nvCxnSpPr>
        <p:spPr>
          <a:xfrm>
            <a:off x="1465943" y="6858000"/>
            <a:ext cx="10719768" cy="1884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Gerader Verbinder 59"/>
          <p:cNvCxnSpPr/>
          <p:nvPr/>
        </p:nvCxnSpPr>
        <p:spPr>
          <a:xfrm>
            <a:off x="12190418" y="379013"/>
            <a:ext cx="0" cy="647307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hteck 63"/>
          <p:cNvSpPr/>
          <p:nvPr/>
        </p:nvSpPr>
        <p:spPr>
          <a:xfrm>
            <a:off x="-62603" y="5737906"/>
            <a:ext cx="123463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sz="1000" b="1" dirty="0">
                <a:solidFill>
                  <a:srgbClr val="C00000"/>
                </a:solidFill>
              </a:rPr>
              <a:t>ОБЯВЯВАНЕ </a:t>
            </a:r>
          </a:p>
          <a:p>
            <a:r>
              <a:rPr lang="bg-BG" sz="1000" b="1" dirty="0">
                <a:solidFill>
                  <a:srgbClr val="C00000"/>
                </a:solidFill>
              </a:rPr>
              <a:t>НАЧАЛО НА </a:t>
            </a:r>
          </a:p>
          <a:p>
            <a:r>
              <a:rPr lang="bg-BG" sz="1000" b="1" dirty="0">
                <a:solidFill>
                  <a:srgbClr val="C00000"/>
                </a:solidFill>
              </a:rPr>
              <a:t>ЕКСПЛОАТАЦИЯТА</a:t>
            </a:r>
            <a:endParaRPr lang="en-GB" sz="1000" b="1" dirty="0">
              <a:solidFill>
                <a:srgbClr val="C00000"/>
              </a:solidFill>
            </a:endParaRPr>
          </a:p>
        </p:txBody>
      </p:sp>
      <p:sp>
        <p:nvSpPr>
          <p:cNvPr id="70" name="Textfeld 69"/>
          <p:cNvSpPr txBox="1"/>
          <p:nvPr/>
        </p:nvSpPr>
        <p:spPr>
          <a:xfrm>
            <a:off x="1496890" y="6365513"/>
            <a:ext cx="639032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bg-BG" sz="1300" dirty="0"/>
              <a:t>Комплектоване на архивна документация, установяване на дефекти и съдействие за отстраняването им по преме на гар. срокове</a:t>
            </a:r>
            <a:endParaRPr lang="en-GB" sz="1300" dirty="0"/>
          </a:p>
        </p:txBody>
      </p:sp>
      <p:sp>
        <p:nvSpPr>
          <p:cNvPr id="74" name="Textfeld 73"/>
          <p:cNvSpPr txBox="1"/>
          <p:nvPr/>
        </p:nvSpPr>
        <p:spPr>
          <a:xfrm>
            <a:off x="9814426" y="1731474"/>
            <a:ext cx="134565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300" dirty="0"/>
              <a:t>ДНСК назначава</a:t>
            </a:r>
          </a:p>
          <a:p>
            <a:r>
              <a:rPr lang="bg-BG" sz="1300" dirty="0"/>
              <a:t>технически контрол и менажира заплащането им по единна тарифа</a:t>
            </a:r>
          </a:p>
          <a:p>
            <a:endParaRPr lang="en-GB" sz="1300" dirty="0"/>
          </a:p>
        </p:txBody>
      </p:sp>
      <p:cxnSp>
        <p:nvCxnSpPr>
          <p:cNvPr id="75" name="Gerader Verbinder 74"/>
          <p:cNvCxnSpPr>
            <a:cxnSpLocks/>
          </p:cNvCxnSpPr>
          <p:nvPr/>
        </p:nvCxnSpPr>
        <p:spPr>
          <a:xfrm>
            <a:off x="8263198" y="2796551"/>
            <a:ext cx="1539384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feld 75"/>
          <p:cNvSpPr txBox="1"/>
          <p:nvPr/>
        </p:nvSpPr>
        <p:spPr>
          <a:xfrm>
            <a:off x="11176232" y="3890587"/>
            <a:ext cx="1091253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300" dirty="0"/>
              <a:t>Предава на график за изпълнение</a:t>
            </a:r>
            <a:endParaRPr lang="en-GB" sz="1300" dirty="0"/>
          </a:p>
        </p:txBody>
      </p:sp>
      <p:sp>
        <p:nvSpPr>
          <p:cNvPr id="5" name="Rechteck 4"/>
          <p:cNvSpPr/>
          <p:nvPr/>
        </p:nvSpPr>
        <p:spPr>
          <a:xfrm>
            <a:off x="1552288" y="742610"/>
            <a:ext cx="6172397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bg-BG" sz="1300" dirty="0">
                <a:solidFill>
                  <a:prstClr val="black"/>
                </a:solidFill>
                <a:latin typeface="Calibri" pitchFamily="34" charset="0"/>
                <a:cs typeface="Times New Roman" pitchFamily="18" charset="0"/>
              </a:rPr>
              <a:t>Архитектът извършва проучване на възможностите за реализиране на инвестиционното намерение, включително чрез използване на специализиран  достъп до информация</a:t>
            </a:r>
            <a:endParaRPr lang="bg-BG" sz="1300" dirty="0"/>
          </a:p>
        </p:txBody>
      </p:sp>
      <p:sp>
        <p:nvSpPr>
          <p:cNvPr id="52" name="Textfeld 51">
            <a:extLst>
              <a:ext uri="{FF2B5EF4-FFF2-40B4-BE49-F238E27FC236}">
                <a16:creationId xmlns:a16="http://schemas.microsoft.com/office/drawing/2014/main" id="{8E8DE4DC-4ED0-416C-9172-8979A8C3BA56}"/>
              </a:ext>
            </a:extLst>
          </p:cNvPr>
          <p:cNvSpPr txBox="1"/>
          <p:nvPr/>
        </p:nvSpPr>
        <p:spPr>
          <a:xfrm>
            <a:off x="8317977" y="3653431"/>
            <a:ext cx="132289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300" dirty="0"/>
              <a:t>Получава уведомление за </a:t>
            </a:r>
          </a:p>
          <a:p>
            <a:r>
              <a:rPr lang="bg-BG" sz="1300" dirty="0"/>
              <a:t>започване на строителството</a:t>
            </a:r>
            <a:endParaRPr lang="en-GB" sz="1300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6A0FD8C2-F3EB-48F0-BF6F-9336F1CA4B86}"/>
              </a:ext>
            </a:extLst>
          </p:cNvPr>
          <p:cNvSpPr/>
          <p:nvPr/>
        </p:nvSpPr>
        <p:spPr>
          <a:xfrm>
            <a:off x="8359361" y="4977110"/>
            <a:ext cx="1508042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sz="1300" dirty="0"/>
              <a:t>Получава</a:t>
            </a:r>
          </a:p>
          <a:p>
            <a:r>
              <a:rPr lang="bg-BG" sz="1300" dirty="0"/>
              <a:t>уведомление </a:t>
            </a:r>
          </a:p>
          <a:p>
            <a:r>
              <a:rPr lang="bg-BG" sz="1300" dirty="0"/>
              <a:t>за започване </a:t>
            </a:r>
          </a:p>
          <a:p>
            <a:r>
              <a:rPr lang="bg-BG" sz="1300" dirty="0"/>
              <a:t>на експлоатацията</a:t>
            </a:r>
            <a:endParaRPr lang="en-GB" sz="1300" dirty="0"/>
          </a:p>
        </p:txBody>
      </p:sp>
    </p:spTree>
    <p:extLst>
      <p:ext uri="{BB962C8B-B14F-4D97-AF65-F5344CB8AC3E}">
        <p14:creationId xmlns:p14="http://schemas.microsoft.com/office/powerpoint/2010/main" val="38279775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32AC37C9-37C9-469A-B70E-56178C5B8D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8967" y="5207894"/>
            <a:ext cx="1219048" cy="1219048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0E229381-9911-44B7-B02C-1682EB2EE9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097" y="5195034"/>
            <a:ext cx="1219048" cy="12190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9693" y="696029"/>
            <a:ext cx="5742257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bg-BG" sz="22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bg-BG" sz="2200" b="1" dirty="0">
                <a:solidFill>
                  <a:schemeClr val="accent5">
                    <a:lumMod val="75000"/>
                  </a:schemeClr>
                </a:solidFill>
              </a:rPr>
              <a:t>НОВО ЗАКОНОДАТЕЛСТВО</a:t>
            </a:r>
          </a:p>
          <a:p>
            <a:pPr algn="ctr"/>
            <a:endParaRPr lang="bg-BG" sz="4000" dirty="0"/>
          </a:p>
          <a:p>
            <a:pPr algn="ctr"/>
            <a:r>
              <a:rPr lang="bg-BG" sz="4000" dirty="0"/>
              <a:t>Продукт на архитектурната професия е сградата и околното пространство</a:t>
            </a:r>
          </a:p>
          <a:p>
            <a:pPr marL="342900" indent="-342900">
              <a:buAutoNum type="arabicPeriod"/>
            </a:pPr>
            <a:endParaRPr lang="bg-BG" b="1" dirty="0"/>
          </a:p>
          <a:p>
            <a:pPr marL="342900" indent="-342900">
              <a:buAutoNum type="arabicPeriod"/>
            </a:pPr>
            <a:endParaRPr lang="bg-BG" b="1" dirty="0"/>
          </a:p>
          <a:p>
            <a:pPr marL="342900" indent="-342900">
              <a:buAutoNum type="arabicPeriod"/>
            </a:pPr>
            <a:endParaRPr lang="bg-BG" b="1" dirty="0"/>
          </a:p>
          <a:p>
            <a:pPr marL="342900" indent="-342900">
              <a:buAutoNum type="arabicPeriod"/>
            </a:pPr>
            <a:endParaRPr lang="bg-BG" b="1" dirty="0"/>
          </a:p>
        </p:txBody>
      </p:sp>
      <p:sp>
        <p:nvSpPr>
          <p:cNvPr id="21" name="AutoShape 2" descr="Bildergebnis für карикатура български парламент"/>
          <p:cNvSpPr>
            <a:spLocks noChangeAspect="1" noChangeArrowheads="1"/>
          </p:cNvSpPr>
          <p:nvPr/>
        </p:nvSpPr>
        <p:spPr bwMode="auto">
          <a:xfrm>
            <a:off x="6273289" y="4415914"/>
            <a:ext cx="5270405" cy="5270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6110514" y="1069563"/>
            <a:ext cx="5607934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200" b="1" dirty="0">
                <a:solidFill>
                  <a:schemeClr val="accent5">
                    <a:lumMod val="75000"/>
                  </a:schemeClr>
                </a:solidFill>
              </a:rPr>
              <a:t>СЪЩЕСТВУВАЩО ЗАКОНОДАТЕЛСТВО</a:t>
            </a:r>
          </a:p>
          <a:p>
            <a:endParaRPr lang="bg-BG" b="1" dirty="0"/>
          </a:p>
          <a:p>
            <a:pPr algn="ctr"/>
            <a:r>
              <a:rPr lang="bg-BG" sz="4000" dirty="0"/>
              <a:t>Продукт на архитектурната професия са чертежите на инвестиционния проект.</a:t>
            </a:r>
          </a:p>
          <a:p>
            <a:pPr marL="342900" indent="-342900">
              <a:buAutoNum type="arabicPeriod"/>
            </a:pPr>
            <a:endParaRPr lang="bg-BG" b="1" dirty="0"/>
          </a:p>
        </p:txBody>
      </p:sp>
      <p:cxnSp>
        <p:nvCxnSpPr>
          <p:cNvPr id="6" name="Gerader Verbinder 27"/>
          <p:cNvCxnSpPr/>
          <p:nvPr/>
        </p:nvCxnSpPr>
        <p:spPr>
          <a:xfrm>
            <a:off x="6025525" y="972457"/>
            <a:ext cx="21414" cy="5529942"/>
          </a:xfrm>
          <a:prstGeom prst="line">
            <a:avLst/>
          </a:prstGeom>
          <a:ln w="28575">
            <a:solidFill>
              <a:srgbClr val="CC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hteck 9">
            <a:extLst>
              <a:ext uri="{FF2B5EF4-FFF2-40B4-BE49-F238E27FC236}">
                <a16:creationId xmlns:a16="http://schemas.microsoft.com/office/drawing/2014/main" id="{10E6BA8C-B53F-4E63-B838-75171B81BDCD}"/>
              </a:ext>
            </a:extLst>
          </p:cNvPr>
          <p:cNvSpPr/>
          <p:nvPr/>
        </p:nvSpPr>
        <p:spPr>
          <a:xfrm>
            <a:off x="952922" y="386461"/>
            <a:ext cx="106190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2400" b="1" dirty="0">
                <a:solidFill>
                  <a:srgbClr val="C00000"/>
                </a:solidFill>
              </a:rPr>
              <a:t>АНАЛИЗ И ФИЛОСОФИЯ НА КОНЦЕПЦИЯТА ЗА ЗАКОНОДАТЕЛНИ ПРОМЕНИ</a:t>
            </a:r>
            <a:endParaRPr lang="en-GB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4876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8A692137-7784-45DD-BD96-1725101959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8475" y="5207894"/>
            <a:ext cx="1219048" cy="1219048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0E229381-9911-44B7-B02C-1682EB2EE9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097" y="5195034"/>
            <a:ext cx="1219048" cy="12190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9693" y="696029"/>
            <a:ext cx="5742257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bg-BG" sz="22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bg-BG" sz="2200" b="1" dirty="0">
                <a:solidFill>
                  <a:schemeClr val="accent5">
                    <a:lumMod val="75000"/>
                  </a:schemeClr>
                </a:solidFill>
              </a:rPr>
              <a:t>НОВО ЗАКОНОДАТЕЛСТВО</a:t>
            </a:r>
          </a:p>
          <a:p>
            <a:pPr algn="ctr"/>
            <a:endParaRPr lang="bg-BG" sz="4000" dirty="0"/>
          </a:p>
          <a:p>
            <a:pPr algn="ctr"/>
            <a:endParaRPr lang="de-DE" sz="4000" dirty="0"/>
          </a:p>
          <a:p>
            <a:pPr algn="ctr"/>
            <a:r>
              <a:rPr lang="bg-BG" sz="4000" dirty="0"/>
              <a:t>Обект на контрол е сградата</a:t>
            </a:r>
          </a:p>
          <a:p>
            <a:pPr marL="342900" indent="-342900">
              <a:buAutoNum type="arabicPeriod"/>
            </a:pPr>
            <a:endParaRPr lang="bg-BG" b="1" dirty="0"/>
          </a:p>
          <a:p>
            <a:pPr marL="342900" indent="-342900">
              <a:buAutoNum type="arabicPeriod"/>
            </a:pPr>
            <a:endParaRPr lang="bg-BG" b="1" dirty="0"/>
          </a:p>
          <a:p>
            <a:pPr marL="342900" indent="-342900">
              <a:buAutoNum type="arabicPeriod"/>
            </a:pPr>
            <a:endParaRPr lang="bg-BG" b="1" dirty="0"/>
          </a:p>
          <a:p>
            <a:pPr marL="342900" indent="-342900">
              <a:buAutoNum type="arabicPeriod"/>
            </a:pPr>
            <a:endParaRPr lang="bg-BG" b="1" dirty="0"/>
          </a:p>
        </p:txBody>
      </p:sp>
      <p:sp>
        <p:nvSpPr>
          <p:cNvPr id="21" name="AutoShape 2" descr="Bildergebnis für карикатура български парламент"/>
          <p:cNvSpPr>
            <a:spLocks noChangeAspect="1" noChangeArrowheads="1"/>
          </p:cNvSpPr>
          <p:nvPr/>
        </p:nvSpPr>
        <p:spPr bwMode="auto">
          <a:xfrm>
            <a:off x="6273289" y="4415914"/>
            <a:ext cx="5270405" cy="5270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6094032" y="1031582"/>
            <a:ext cx="5607934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200" b="1" dirty="0">
                <a:solidFill>
                  <a:schemeClr val="accent5">
                    <a:lumMod val="75000"/>
                  </a:schemeClr>
                </a:solidFill>
              </a:rPr>
              <a:t>СЪЩЕСТВУВАЩО ЗАКОНОДАТЕЛСТВО</a:t>
            </a:r>
          </a:p>
          <a:p>
            <a:endParaRPr lang="bg-BG" b="1" dirty="0"/>
          </a:p>
          <a:p>
            <a:pPr algn="ctr"/>
            <a:endParaRPr lang="bg-BG" sz="2400" dirty="0"/>
          </a:p>
          <a:p>
            <a:pPr algn="ctr"/>
            <a:r>
              <a:rPr lang="bg-BG" sz="4000" dirty="0"/>
              <a:t>   </a:t>
            </a:r>
            <a:endParaRPr lang="de-DE" sz="4000" dirty="0"/>
          </a:p>
          <a:p>
            <a:pPr algn="ctr"/>
            <a:r>
              <a:rPr lang="bg-BG" sz="4000" dirty="0"/>
              <a:t>Обект на контрол е инвестиционния проект</a:t>
            </a:r>
          </a:p>
          <a:p>
            <a:pPr marL="342900" indent="-342900">
              <a:buAutoNum type="arabicPeriod"/>
            </a:pPr>
            <a:endParaRPr lang="bg-BG" b="1" dirty="0"/>
          </a:p>
        </p:txBody>
      </p:sp>
      <p:cxnSp>
        <p:nvCxnSpPr>
          <p:cNvPr id="6" name="Gerader Verbinder 27"/>
          <p:cNvCxnSpPr/>
          <p:nvPr/>
        </p:nvCxnSpPr>
        <p:spPr>
          <a:xfrm>
            <a:off x="6025525" y="972457"/>
            <a:ext cx="21414" cy="5529942"/>
          </a:xfrm>
          <a:prstGeom prst="line">
            <a:avLst/>
          </a:prstGeom>
          <a:ln w="28575">
            <a:solidFill>
              <a:srgbClr val="CC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hteck 8">
            <a:extLst>
              <a:ext uri="{FF2B5EF4-FFF2-40B4-BE49-F238E27FC236}">
                <a16:creationId xmlns:a16="http://schemas.microsoft.com/office/drawing/2014/main" id="{EBA69642-EA59-4B4B-BCC2-DF0AFE0FB4D5}"/>
              </a:ext>
            </a:extLst>
          </p:cNvPr>
          <p:cNvSpPr/>
          <p:nvPr/>
        </p:nvSpPr>
        <p:spPr>
          <a:xfrm>
            <a:off x="952922" y="386461"/>
            <a:ext cx="106190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2400" b="1" dirty="0">
                <a:solidFill>
                  <a:srgbClr val="C00000"/>
                </a:solidFill>
              </a:rPr>
              <a:t>АНАЛИЗ И ФИЛОСОФИЯ НА КОНЦЕПЦИЯТА ЗА ЗАКОНОДАТЕЛНИ ПРОМЕНИ</a:t>
            </a:r>
            <a:endParaRPr lang="en-GB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642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EAC59D01-3EC9-41D4-B8AC-C0C56675CB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690" y="5195034"/>
            <a:ext cx="1219048" cy="1219048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D87E0612-8F90-44C8-A986-BB398AFF9F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6836" y="5207894"/>
            <a:ext cx="1219048" cy="12190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9693" y="705456"/>
            <a:ext cx="5742257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bg-BG" sz="22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bg-BG" sz="2200" b="1" dirty="0">
                <a:solidFill>
                  <a:schemeClr val="accent5">
                    <a:lumMod val="75000"/>
                  </a:schemeClr>
                </a:solidFill>
              </a:rPr>
              <a:t>НОВО ЗАКОНОДАТЕЛСТВО</a:t>
            </a:r>
          </a:p>
          <a:p>
            <a:pPr algn="ctr"/>
            <a:endParaRPr lang="de-DE" sz="4000" dirty="0"/>
          </a:p>
          <a:p>
            <a:pPr algn="ctr"/>
            <a:r>
              <a:rPr lang="bg-BG" sz="4000" dirty="0"/>
              <a:t>Процедури и изисквания съобразени с риска при експлоатация на сградата и степента на обществен интерес</a:t>
            </a:r>
          </a:p>
          <a:p>
            <a:pPr marL="342900" indent="-342900" algn="ctr">
              <a:buAutoNum type="arabicPeriod"/>
            </a:pPr>
            <a:endParaRPr lang="bg-BG" b="1" dirty="0"/>
          </a:p>
          <a:p>
            <a:pPr marL="342900" indent="-342900">
              <a:buAutoNum type="arabicPeriod"/>
            </a:pPr>
            <a:endParaRPr lang="bg-BG" b="1" dirty="0"/>
          </a:p>
          <a:p>
            <a:pPr marL="342900" indent="-342900">
              <a:buAutoNum type="arabicPeriod"/>
            </a:pPr>
            <a:endParaRPr lang="bg-BG" b="1" dirty="0"/>
          </a:p>
          <a:p>
            <a:pPr marL="342900" indent="-342900">
              <a:buAutoNum type="arabicPeriod"/>
            </a:pPr>
            <a:endParaRPr lang="bg-BG" b="1" dirty="0"/>
          </a:p>
        </p:txBody>
      </p:sp>
      <p:sp>
        <p:nvSpPr>
          <p:cNvPr id="21" name="AutoShape 2" descr="Bildergebnis für карикатура български парламент"/>
          <p:cNvSpPr>
            <a:spLocks noChangeAspect="1" noChangeArrowheads="1"/>
          </p:cNvSpPr>
          <p:nvPr/>
        </p:nvSpPr>
        <p:spPr bwMode="auto">
          <a:xfrm>
            <a:off x="6273289" y="4415914"/>
            <a:ext cx="5270405" cy="5270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6110514" y="1069563"/>
            <a:ext cx="5607934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200" b="1" dirty="0">
                <a:solidFill>
                  <a:schemeClr val="accent5">
                    <a:lumMod val="75000"/>
                  </a:schemeClr>
                </a:solidFill>
              </a:rPr>
              <a:t>СЪЩЕСТВУВАЩО ЗАКОНОДАТЕЛСТВО</a:t>
            </a:r>
          </a:p>
          <a:p>
            <a:endParaRPr lang="bg-BG" b="1" dirty="0"/>
          </a:p>
          <a:p>
            <a:endParaRPr lang="bg-BG" b="1" dirty="0"/>
          </a:p>
          <a:p>
            <a:pPr algn="ctr"/>
            <a:r>
              <a:rPr lang="bg-BG" sz="4000" dirty="0"/>
              <a:t>Процедури и изисквания еднакви за всички  строежи, без оглед на риска при експлоатация и обществения интерес.</a:t>
            </a:r>
          </a:p>
          <a:p>
            <a:pPr marL="342900" indent="-342900">
              <a:buAutoNum type="arabicPeriod"/>
            </a:pPr>
            <a:endParaRPr lang="bg-BG" b="1" dirty="0"/>
          </a:p>
        </p:txBody>
      </p:sp>
      <p:cxnSp>
        <p:nvCxnSpPr>
          <p:cNvPr id="6" name="Gerader Verbinder 27"/>
          <p:cNvCxnSpPr/>
          <p:nvPr/>
        </p:nvCxnSpPr>
        <p:spPr>
          <a:xfrm>
            <a:off x="6025525" y="972457"/>
            <a:ext cx="21414" cy="5529942"/>
          </a:xfrm>
          <a:prstGeom prst="line">
            <a:avLst/>
          </a:prstGeom>
          <a:ln w="28575">
            <a:solidFill>
              <a:srgbClr val="CC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Grafik 11">
            <a:extLst>
              <a:ext uri="{FF2B5EF4-FFF2-40B4-BE49-F238E27FC236}">
                <a16:creationId xmlns:a16="http://schemas.microsoft.com/office/drawing/2014/main" id="{76C55D6D-37B9-45D9-89A1-E94B8968BD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607" y="5207894"/>
            <a:ext cx="1219048" cy="1219048"/>
          </a:xfrm>
          <a:prstGeom prst="rect">
            <a:avLst/>
          </a:prstGeom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7DBD128A-CBA2-496D-9C00-FB375E1961A1}"/>
              </a:ext>
            </a:extLst>
          </p:cNvPr>
          <p:cNvSpPr/>
          <p:nvPr/>
        </p:nvSpPr>
        <p:spPr>
          <a:xfrm>
            <a:off x="952922" y="386461"/>
            <a:ext cx="106190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2400" b="1" dirty="0">
                <a:solidFill>
                  <a:srgbClr val="C00000"/>
                </a:solidFill>
              </a:rPr>
              <a:t>АНАЛИЗ И ФИЛОСОФИЯ НА КОНЦЕПЦИЯТА ЗА ЗАКОНОДАТЕЛНИ ПРОМЕНИ</a:t>
            </a:r>
            <a:endParaRPr lang="en-GB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5069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CCC5EDDC-82BF-4D6F-9F23-F9FE84D507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6836" y="5178913"/>
            <a:ext cx="1219048" cy="12190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9693" y="696029"/>
            <a:ext cx="5742257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bg-BG" sz="22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bg-BG" sz="2200" b="1" dirty="0">
                <a:solidFill>
                  <a:schemeClr val="accent5">
                    <a:lumMod val="75000"/>
                  </a:schemeClr>
                </a:solidFill>
              </a:rPr>
              <a:t>НОВО ЗАКОНОДАТЕЛСТВО</a:t>
            </a:r>
          </a:p>
          <a:p>
            <a:pPr algn="ctr"/>
            <a:endParaRPr lang="de-DE" sz="4000" dirty="0"/>
          </a:p>
          <a:p>
            <a:pPr algn="ctr"/>
            <a:r>
              <a:rPr lang="bg-BG" sz="4000" dirty="0"/>
              <a:t>Ясно дефинирани права и отговорности на всички   участници в процеса</a:t>
            </a:r>
            <a:endParaRPr lang="de-DE" sz="4000" dirty="0"/>
          </a:p>
          <a:p>
            <a:pPr marL="342900" indent="-342900" algn="ctr">
              <a:buAutoNum type="arabicPeriod"/>
            </a:pPr>
            <a:endParaRPr lang="bg-BG" b="1" dirty="0"/>
          </a:p>
          <a:p>
            <a:pPr marL="342900" indent="-342900">
              <a:buAutoNum type="arabicPeriod"/>
            </a:pPr>
            <a:endParaRPr lang="bg-BG" b="1" dirty="0"/>
          </a:p>
          <a:p>
            <a:pPr marL="342900" indent="-342900">
              <a:buAutoNum type="arabicPeriod"/>
            </a:pPr>
            <a:endParaRPr lang="bg-BG" b="1" dirty="0"/>
          </a:p>
          <a:p>
            <a:pPr marL="342900" indent="-342900">
              <a:buAutoNum type="arabicPeriod"/>
            </a:pPr>
            <a:endParaRPr lang="bg-BG" b="1" dirty="0"/>
          </a:p>
        </p:txBody>
      </p:sp>
      <p:sp>
        <p:nvSpPr>
          <p:cNvPr id="15" name="Rechteck 14"/>
          <p:cNvSpPr/>
          <p:nvPr/>
        </p:nvSpPr>
        <p:spPr>
          <a:xfrm>
            <a:off x="952922" y="386461"/>
            <a:ext cx="106190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2400" b="1" dirty="0">
                <a:solidFill>
                  <a:srgbClr val="C00000"/>
                </a:solidFill>
              </a:rPr>
              <a:t>АНАЛИЗ И ФИЛОСОФИЯ НА КОНЦЕПЦИЯТА ЗА ЗАКОНОДАТЕЛНИ ПРОМЕНИ</a:t>
            </a:r>
            <a:endParaRPr lang="en-GB" sz="2400" b="1" dirty="0">
              <a:solidFill>
                <a:srgbClr val="C00000"/>
              </a:solidFill>
            </a:endParaRPr>
          </a:p>
        </p:txBody>
      </p:sp>
      <p:sp>
        <p:nvSpPr>
          <p:cNvPr id="21" name="AutoShape 2" descr="Bildergebnis für карикатура български парламент"/>
          <p:cNvSpPr>
            <a:spLocks noChangeAspect="1" noChangeArrowheads="1"/>
          </p:cNvSpPr>
          <p:nvPr/>
        </p:nvSpPr>
        <p:spPr bwMode="auto">
          <a:xfrm>
            <a:off x="6301569" y="4415914"/>
            <a:ext cx="5270405" cy="5270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6110514" y="1069563"/>
            <a:ext cx="5607934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200" b="1" dirty="0">
                <a:solidFill>
                  <a:schemeClr val="accent5">
                    <a:lumMod val="75000"/>
                  </a:schemeClr>
                </a:solidFill>
              </a:rPr>
              <a:t>СЪЩЕСТВУВАЩО ЗАКОНОДАТЕЛСТВО</a:t>
            </a:r>
          </a:p>
          <a:p>
            <a:endParaRPr lang="bg-BG" b="1" dirty="0"/>
          </a:p>
          <a:p>
            <a:endParaRPr lang="bg-BG" b="1" dirty="0"/>
          </a:p>
          <a:p>
            <a:pPr algn="ctr"/>
            <a:r>
              <a:rPr lang="bg-BG" sz="4000" dirty="0"/>
              <a:t>Размита отговорност за резултатите на строителния процес</a:t>
            </a:r>
            <a:r>
              <a:rPr lang="de-DE" sz="4000" dirty="0"/>
              <a:t>:</a:t>
            </a:r>
            <a:endParaRPr lang="bg-BG" sz="4000" dirty="0"/>
          </a:p>
          <a:p>
            <a:pPr algn="ctr"/>
            <a:r>
              <a:rPr lang="de-DE" sz="4000" dirty="0"/>
              <a:t>4 </a:t>
            </a:r>
            <a:r>
              <a:rPr lang="bg-BG" sz="4000" dirty="0"/>
              <a:t>проверки и препотвърждавания</a:t>
            </a:r>
          </a:p>
          <a:p>
            <a:pPr algn="ctr"/>
            <a:endParaRPr lang="bg-BG" sz="4000" dirty="0"/>
          </a:p>
          <a:p>
            <a:pPr marL="342900" indent="-342900">
              <a:buAutoNum type="arabicPeriod"/>
            </a:pPr>
            <a:endParaRPr lang="bg-BG" b="1" dirty="0"/>
          </a:p>
        </p:txBody>
      </p:sp>
      <p:cxnSp>
        <p:nvCxnSpPr>
          <p:cNvPr id="6" name="Gerader Verbinder 27"/>
          <p:cNvCxnSpPr/>
          <p:nvPr/>
        </p:nvCxnSpPr>
        <p:spPr>
          <a:xfrm>
            <a:off x="6025525" y="972457"/>
            <a:ext cx="21414" cy="5529942"/>
          </a:xfrm>
          <a:prstGeom prst="line">
            <a:avLst/>
          </a:prstGeom>
          <a:ln w="28575">
            <a:solidFill>
              <a:srgbClr val="CC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Grafik 3">
            <a:extLst>
              <a:ext uri="{FF2B5EF4-FFF2-40B4-BE49-F238E27FC236}">
                <a16:creationId xmlns:a16="http://schemas.microsoft.com/office/drawing/2014/main" id="{FC1A86A7-3B9D-4DE4-80EE-802E0A530C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924" y="5178913"/>
            <a:ext cx="1219048" cy="121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4119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>
            <a:extLst>
              <a:ext uri="{FF2B5EF4-FFF2-40B4-BE49-F238E27FC236}">
                <a16:creationId xmlns:a16="http://schemas.microsoft.com/office/drawing/2014/main" id="{A0D5D395-48F9-4A8C-92C5-CF75796330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196" y="5178913"/>
            <a:ext cx="1219048" cy="12190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9693" y="696029"/>
            <a:ext cx="5742257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bg-BG" sz="22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bg-BG" sz="2200" b="1" dirty="0">
                <a:solidFill>
                  <a:schemeClr val="accent5">
                    <a:lumMod val="75000"/>
                  </a:schemeClr>
                </a:solidFill>
              </a:rPr>
              <a:t>НОВО ЗАКОНОДАТЕЛСТВО</a:t>
            </a:r>
          </a:p>
          <a:p>
            <a:pPr algn="ctr"/>
            <a:endParaRPr lang="de-DE" sz="4000" dirty="0"/>
          </a:p>
          <a:p>
            <a:pPr algn="ctr"/>
            <a:r>
              <a:rPr lang="bg-BG" sz="4000" dirty="0"/>
              <a:t>Прозрачност чрез пълно документиране на строителния процес в електронна среда.</a:t>
            </a:r>
          </a:p>
          <a:p>
            <a:pPr marL="342900" indent="-342900" algn="ctr">
              <a:buAutoNum type="arabicPeriod"/>
            </a:pPr>
            <a:endParaRPr lang="bg-BG" b="1" dirty="0"/>
          </a:p>
          <a:p>
            <a:pPr marL="342900" indent="-342900">
              <a:buAutoNum type="arabicPeriod"/>
            </a:pPr>
            <a:endParaRPr lang="bg-BG" b="1" dirty="0"/>
          </a:p>
          <a:p>
            <a:pPr marL="342900" indent="-342900">
              <a:buAutoNum type="arabicPeriod"/>
            </a:pPr>
            <a:endParaRPr lang="bg-BG" b="1" dirty="0"/>
          </a:p>
          <a:p>
            <a:pPr marL="342900" indent="-342900">
              <a:buAutoNum type="arabicPeriod"/>
            </a:pPr>
            <a:endParaRPr lang="bg-BG" b="1" dirty="0"/>
          </a:p>
        </p:txBody>
      </p:sp>
      <p:sp>
        <p:nvSpPr>
          <p:cNvPr id="21" name="AutoShape 2" descr="Bildergebnis für карикатура български парламент"/>
          <p:cNvSpPr>
            <a:spLocks noChangeAspect="1" noChangeArrowheads="1"/>
          </p:cNvSpPr>
          <p:nvPr/>
        </p:nvSpPr>
        <p:spPr bwMode="auto">
          <a:xfrm>
            <a:off x="6273289" y="4415914"/>
            <a:ext cx="5270405" cy="5270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6110514" y="1069563"/>
            <a:ext cx="5607934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200" b="1" dirty="0">
                <a:solidFill>
                  <a:schemeClr val="accent5">
                    <a:lumMod val="75000"/>
                  </a:schemeClr>
                </a:solidFill>
              </a:rPr>
              <a:t>СЪЩЕСТВУВАЩО ЗАКОНОДАТЕЛСТВО</a:t>
            </a:r>
          </a:p>
          <a:p>
            <a:endParaRPr lang="bg-BG" b="1" dirty="0"/>
          </a:p>
          <a:p>
            <a:endParaRPr lang="bg-BG" b="1" dirty="0"/>
          </a:p>
          <a:p>
            <a:pPr algn="ctr"/>
            <a:r>
              <a:rPr lang="bg-BG" sz="4000" dirty="0"/>
              <a:t>Формално изпълнение на изискванията към строежите. Разминаване между документи и реалност.</a:t>
            </a:r>
          </a:p>
          <a:p>
            <a:pPr marL="342900" indent="-342900">
              <a:buAutoNum type="arabicPeriod"/>
            </a:pPr>
            <a:endParaRPr lang="bg-BG" b="1" dirty="0"/>
          </a:p>
        </p:txBody>
      </p:sp>
      <p:cxnSp>
        <p:nvCxnSpPr>
          <p:cNvPr id="6" name="Gerader Verbinder 27"/>
          <p:cNvCxnSpPr/>
          <p:nvPr/>
        </p:nvCxnSpPr>
        <p:spPr>
          <a:xfrm>
            <a:off x="6025525" y="972457"/>
            <a:ext cx="21414" cy="5529942"/>
          </a:xfrm>
          <a:prstGeom prst="line">
            <a:avLst/>
          </a:prstGeom>
          <a:ln w="28575">
            <a:solidFill>
              <a:srgbClr val="CC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Grafik 11">
            <a:extLst>
              <a:ext uri="{FF2B5EF4-FFF2-40B4-BE49-F238E27FC236}">
                <a16:creationId xmlns:a16="http://schemas.microsoft.com/office/drawing/2014/main" id="{4DEDF6FD-165C-4110-BA48-E86F89FB3C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487" y="5178913"/>
            <a:ext cx="1219048" cy="1219048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FCB7E6B0-4AF1-46FA-826F-6B8A582426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798" y="5205356"/>
            <a:ext cx="1219048" cy="1219048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083799B9-BBF4-464B-92D4-4B1D7861F3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6592" y="5167133"/>
            <a:ext cx="1219048" cy="1219048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72C8B8B1-D312-4546-A090-714B12BEE9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883" y="5178913"/>
            <a:ext cx="1219048" cy="1219048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097C4FB3-B1DC-47D7-A377-C8A4A57C659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5013" y="5205356"/>
            <a:ext cx="1219048" cy="1219048"/>
          </a:xfrm>
          <a:prstGeom prst="rect">
            <a:avLst/>
          </a:prstGeom>
        </p:spPr>
      </p:pic>
      <p:sp>
        <p:nvSpPr>
          <p:cNvPr id="16" name="Rechteck 15">
            <a:extLst>
              <a:ext uri="{FF2B5EF4-FFF2-40B4-BE49-F238E27FC236}">
                <a16:creationId xmlns:a16="http://schemas.microsoft.com/office/drawing/2014/main" id="{332BC3C1-3960-43A5-B7D1-A76E868F3A73}"/>
              </a:ext>
            </a:extLst>
          </p:cNvPr>
          <p:cNvSpPr/>
          <p:nvPr/>
        </p:nvSpPr>
        <p:spPr>
          <a:xfrm>
            <a:off x="952922" y="386461"/>
            <a:ext cx="106190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2400" b="1" dirty="0">
                <a:solidFill>
                  <a:srgbClr val="C00000"/>
                </a:solidFill>
              </a:rPr>
              <a:t>АНАЛИЗ И ФИЛОСОФИЯ НА КОНЦЕПЦИЯТА ЗА ЗАКОНОДАТЕЛНИ ПРОМЕНИ</a:t>
            </a:r>
            <a:endParaRPr lang="en-GB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2078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9693" y="696029"/>
            <a:ext cx="5742257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bg-BG" sz="22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bg-BG" sz="2200" b="1" dirty="0">
                <a:solidFill>
                  <a:schemeClr val="accent5">
                    <a:lumMod val="75000"/>
                  </a:schemeClr>
                </a:solidFill>
              </a:rPr>
              <a:t>НОВО ЗАКОНОДАТЕЛСТВО</a:t>
            </a:r>
          </a:p>
          <a:p>
            <a:pPr algn="ctr"/>
            <a:endParaRPr lang="de-DE" sz="4000" dirty="0"/>
          </a:p>
          <a:p>
            <a:pPr algn="ctr"/>
            <a:endParaRPr lang="de-DE" sz="4000" dirty="0"/>
          </a:p>
          <a:p>
            <a:pPr algn="ctr"/>
            <a:r>
              <a:rPr lang="bg-BG" sz="4000" dirty="0"/>
              <a:t>Мълчаливо съгласие</a:t>
            </a:r>
          </a:p>
          <a:p>
            <a:pPr marL="342900" indent="-342900" algn="ctr">
              <a:buAutoNum type="arabicPeriod"/>
            </a:pPr>
            <a:endParaRPr lang="bg-BG" b="1" dirty="0"/>
          </a:p>
          <a:p>
            <a:pPr marL="342900" indent="-342900">
              <a:buAutoNum type="arabicPeriod"/>
            </a:pPr>
            <a:endParaRPr lang="bg-BG" b="1" dirty="0"/>
          </a:p>
          <a:p>
            <a:pPr marL="342900" indent="-342900">
              <a:buAutoNum type="arabicPeriod"/>
            </a:pPr>
            <a:endParaRPr lang="bg-BG" b="1" dirty="0"/>
          </a:p>
          <a:p>
            <a:pPr marL="342900" indent="-342900">
              <a:buAutoNum type="arabicPeriod"/>
            </a:pPr>
            <a:endParaRPr lang="bg-BG" b="1" dirty="0"/>
          </a:p>
        </p:txBody>
      </p:sp>
      <p:sp>
        <p:nvSpPr>
          <p:cNvPr id="21" name="AutoShape 2" descr="Bildergebnis für карикатура български парламент"/>
          <p:cNvSpPr>
            <a:spLocks noChangeAspect="1" noChangeArrowheads="1"/>
          </p:cNvSpPr>
          <p:nvPr/>
        </p:nvSpPr>
        <p:spPr bwMode="auto">
          <a:xfrm>
            <a:off x="6273289" y="4415914"/>
            <a:ext cx="5270405" cy="5270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6110514" y="1107271"/>
            <a:ext cx="5607934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200" b="1" dirty="0">
                <a:solidFill>
                  <a:schemeClr val="accent5">
                    <a:lumMod val="75000"/>
                  </a:schemeClr>
                </a:solidFill>
              </a:rPr>
              <a:t>СЪЩЕСТВУВАЩО ЗАКОНОДАТЕЛСТВО</a:t>
            </a:r>
          </a:p>
          <a:p>
            <a:endParaRPr lang="bg-BG" b="1" dirty="0"/>
          </a:p>
          <a:p>
            <a:endParaRPr lang="de-DE" b="1" dirty="0"/>
          </a:p>
          <a:p>
            <a:endParaRPr lang="de-DE" b="1" dirty="0"/>
          </a:p>
          <a:p>
            <a:endParaRPr lang="bg-BG" b="1" dirty="0"/>
          </a:p>
          <a:p>
            <a:pPr algn="ctr"/>
            <a:r>
              <a:rPr lang="bg-BG" sz="4000" dirty="0"/>
              <a:t>Мълчалив отказ</a:t>
            </a:r>
          </a:p>
          <a:p>
            <a:pPr marL="342900" indent="-342900">
              <a:buAutoNum type="arabicPeriod"/>
            </a:pPr>
            <a:endParaRPr lang="bg-BG" b="1" dirty="0"/>
          </a:p>
        </p:txBody>
      </p:sp>
      <p:cxnSp>
        <p:nvCxnSpPr>
          <p:cNvPr id="6" name="Gerader Verbinder 27"/>
          <p:cNvCxnSpPr/>
          <p:nvPr/>
        </p:nvCxnSpPr>
        <p:spPr>
          <a:xfrm>
            <a:off x="6025525" y="972457"/>
            <a:ext cx="21414" cy="5529942"/>
          </a:xfrm>
          <a:prstGeom prst="line">
            <a:avLst/>
          </a:prstGeom>
          <a:ln w="28575">
            <a:solidFill>
              <a:srgbClr val="CC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Grafik 11">
            <a:extLst>
              <a:ext uri="{FF2B5EF4-FFF2-40B4-BE49-F238E27FC236}">
                <a16:creationId xmlns:a16="http://schemas.microsoft.com/office/drawing/2014/main" id="{0B3D4799-697F-4A55-80B5-1D726B7CAF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786" y="5221854"/>
            <a:ext cx="1219048" cy="1219048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673D3A01-D5A5-4F06-B90B-B725F83717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9015" y="5221854"/>
            <a:ext cx="1219048" cy="1219048"/>
          </a:xfrm>
          <a:prstGeom prst="rect">
            <a:avLst/>
          </a:prstGeom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418B8F89-8A80-4A04-AD8C-3291A16CC845}"/>
              </a:ext>
            </a:extLst>
          </p:cNvPr>
          <p:cNvSpPr/>
          <p:nvPr/>
        </p:nvSpPr>
        <p:spPr>
          <a:xfrm>
            <a:off x="952922" y="386461"/>
            <a:ext cx="106190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2400" b="1" dirty="0">
                <a:solidFill>
                  <a:srgbClr val="C00000"/>
                </a:solidFill>
              </a:rPr>
              <a:t>АНАЛИЗ И ФИЛОСОФИЯ НА КОНЦЕПЦИЯТА ЗА ЗАКОНОДАТЕЛНИ ПРОМЕНИ</a:t>
            </a:r>
            <a:endParaRPr lang="en-GB" sz="2400" b="1" dirty="0">
              <a:solidFill>
                <a:srgbClr val="C00000"/>
              </a:solidFill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60137067-9FF5-46D6-816B-91D854004E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4413" y="5283351"/>
            <a:ext cx="1219048" cy="1219048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DB957F3A-ACD0-4ACD-AB4B-1D9EE69837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1788" y="5221854"/>
            <a:ext cx="1219048" cy="121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5038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9693" y="790299"/>
            <a:ext cx="5742257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bg-BG" sz="22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bg-BG" sz="2200" b="1" dirty="0">
                <a:solidFill>
                  <a:schemeClr val="accent5">
                    <a:lumMod val="75000"/>
                  </a:schemeClr>
                </a:solidFill>
              </a:rPr>
              <a:t>НОВО ЗАКОНОДАТЕЛСТВО</a:t>
            </a:r>
          </a:p>
          <a:p>
            <a:pPr algn="ctr"/>
            <a:endParaRPr lang="de-DE" sz="4000" dirty="0"/>
          </a:p>
          <a:p>
            <a:pPr algn="ctr"/>
            <a:r>
              <a:rPr lang="bg-BG" sz="4000" dirty="0"/>
              <a:t>Кодекс за устройствено планиране и строителство</a:t>
            </a:r>
          </a:p>
          <a:p>
            <a:pPr marL="342900" indent="-342900" algn="ctr">
              <a:buAutoNum type="arabicPeriod"/>
            </a:pPr>
            <a:endParaRPr lang="bg-BG" b="1" dirty="0"/>
          </a:p>
          <a:p>
            <a:pPr marL="342900" indent="-342900">
              <a:buAutoNum type="arabicPeriod"/>
            </a:pPr>
            <a:endParaRPr lang="bg-BG" b="1" dirty="0"/>
          </a:p>
          <a:p>
            <a:pPr marL="342900" indent="-342900">
              <a:buAutoNum type="arabicPeriod"/>
            </a:pPr>
            <a:endParaRPr lang="bg-BG" b="1" dirty="0"/>
          </a:p>
          <a:p>
            <a:pPr marL="342900" indent="-342900">
              <a:buAutoNum type="arabicPeriod"/>
            </a:pPr>
            <a:endParaRPr lang="bg-BG" b="1" dirty="0"/>
          </a:p>
        </p:txBody>
      </p:sp>
      <p:sp>
        <p:nvSpPr>
          <p:cNvPr id="21" name="AutoShape 2" descr="Bildergebnis für карикатура български парламент"/>
          <p:cNvSpPr>
            <a:spLocks noChangeAspect="1" noChangeArrowheads="1"/>
          </p:cNvSpPr>
          <p:nvPr/>
        </p:nvSpPr>
        <p:spPr bwMode="auto">
          <a:xfrm>
            <a:off x="6273289" y="4415914"/>
            <a:ext cx="5270405" cy="5270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5918711" y="1107271"/>
            <a:ext cx="6251873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200" b="1" dirty="0">
                <a:solidFill>
                  <a:schemeClr val="accent5">
                    <a:lumMod val="75000"/>
                  </a:schemeClr>
                </a:solidFill>
              </a:rPr>
              <a:t>СЪЩЕСТВУВАЩО ЗАКОНОДАТЕЛСТВО</a:t>
            </a:r>
          </a:p>
          <a:p>
            <a:endParaRPr lang="bg-BG" b="1" dirty="0"/>
          </a:p>
          <a:p>
            <a:endParaRPr lang="de-DE" b="1" dirty="0"/>
          </a:p>
          <a:p>
            <a:pPr algn="ctr"/>
            <a:r>
              <a:rPr lang="bg-BG" sz="4000" dirty="0"/>
              <a:t>49 закона и над 400 наредби имат отношение към устройственото планиране и строителството</a:t>
            </a:r>
          </a:p>
          <a:p>
            <a:pPr marL="342900" indent="-342900">
              <a:buAutoNum type="arabicPeriod"/>
            </a:pPr>
            <a:endParaRPr lang="bg-BG" b="1" dirty="0"/>
          </a:p>
        </p:txBody>
      </p:sp>
      <p:cxnSp>
        <p:nvCxnSpPr>
          <p:cNvPr id="6" name="Gerader Verbinder 27"/>
          <p:cNvCxnSpPr/>
          <p:nvPr/>
        </p:nvCxnSpPr>
        <p:spPr>
          <a:xfrm>
            <a:off x="6025525" y="972457"/>
            <a:ext cx="21414" cy="5529942"/>
          </a:xfrm>
          <a:prstGeom prst="line">
            <a:avLst/>
          </a:prstGeom>
          <a:ln w="28575">
            <a:solidFill>
              <a:srgbClr val="CC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fik 10">
            <a:extLst>
              <a:ext uri="{FF2B5EF4-FFF2-40B4-BE49-F238E27FC236}">
                <a16:creationId xmlns:a16="http://schemas.microsoft.com/office/drawing/2014/main" id="{06465404-F4E8-42D3-8CEA-451767D72B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6183" y="5207894"/>
            <a:ext cx="1219048" cy="1219048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E817CA79-E093-4E44-B2E6-86CC4A011E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205" y="5207894"/>
            <a:ext cx="1219048" cy="1219048"/>
          </a:xfrm>
          <a:prstGeom prst="rect">
            <a:avLst/>
          </a:prstGeom>
        </p:spPr>
      </p:pic>
      <p:sp>
        <p:nvSpPr>
          <p:cNvPr id="18" name="Rechteck 17">
            <a:extLst>
              <a:ext uri="{FF2B5EF4-FFF2-40B4-BE49-F238E27FC236}">
                <a16:creationId xmlns:a16="http://schemas.microsoft.com/office/drawing/2014/main" id="{0534A3C1-E65F-450B-AD87-DB32F36A1B4E}"/>
              </a:ext>
            </a:extLst>
          </p:cNvPr>
          <p:cNvSpPr/>
          <p:nvPr/>
        </p:nvSpPr>
        <p:spPr>
          <a:xfrm>
            <a:off x="952922" y="386461"/>
            <a:ext cx="106190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2400" b="1" dirty="0">
                <a:solidFill>
                  <a:srgbClr val="C00000"/>
                </a:solidFill>
              </a:rPr>
              <a:t>АНАЛИЗ И ФИЛОСОФИЯ НА КОНЦЕПЦИЯТА ЗА ЗАКОНОДАТЕЛНИ ПРОМЕНИ</a:t>
            </a:r>
            <a:endParaRPr lang="en-GB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9900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feld 31"/>
          <p:cNvSpPr txBox="1"/>
          <p:nvPr/>
        </p:nvSpPr>
        <p:spPr>
          <a:xfrm>
            <a:off x="4460305" y="2545851"/>
            <a:ext cx="266383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/>
              <a:t>СГРАДИ, ОБЕКТИ НА БЛАГОУСТРОЙСТВОТО И ПРИЛЕЖАЩА ИНФРАСТУКТУРА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g-BG" dirty="0"/>
              <a:t>предмет на това обсъждане</a:t>
            </a:r>
          </a:p>
        </p:txBody>
      </p:sp>
      <p:sp>
        <p:nvSpPr>
          <p:cNvPr id="38" name="Textfeld 31"/>
          <p:cNvSpPr txBox="1"/>
          <p:nvPr/>
        </p:nvSpPr>
        <p:spPr>
          <a:xfrm>
            <a:off x="786935" y="2520827"/>
            <a:ext cx="346683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bg-BG" dirty="0"/>
              <a:t>Инструмент за провеждане на политики за регионално развитие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g-BG" dirty="0"/>
              <a:t>Решения по целесъобразност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bg-BG" dirty="0"/>
          </a:p>
        </p:txBody>
      </p:sp>
      <p:sp>
        <p:nvSpPr>
          <p:cNvPr id="5" name="Rechteck 4"/>
          <p:cNvSpPr/>
          <p:nvPr/>
        </p:nvSpPr>
        <p:spPr>
          <a:xfrm>
            <a:off x="953311" y="436770"/>
            <a:ext cx="893971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2400" b="1" dirty="0">
                <a:solidFill>
                  <a:srgbClr val="C00000"/>
                </a:solidFill>
              </a:rPr>
              <a:t>КОДЕКС ЗА </a:t>
            </a:r>
            <a:r>
              <a:rPr lang="en-GB" sz="2400" b="1" dirty="0">
                <a:solidFill>
                  <a:srgbClr val="C00000"/>
                </a:solidFill>
              </a:rPr>
              <a:t>УСТРОЙСТВЕНОТО ПЛАНИРАНЕ </a:t>
            </a:r>
            <a:r>
              <a:rPr lang="bg-BG" sz="2400" b="1" dirty="0">
                <a:solidFill>
                  <a:srgbClr val="C00000"/>
                </a:solidFill>
              </a:rPr>
              <a:t>И СТРОИТЕЛСТВОТО</a:t>
            </a:r>
          </a:p>
          <a:p>
            <a:pPr algn="ctr"/>
            <a:r>
              <a:rPr lang="bg-BG" sz="2000" dirty="0">
                <a:solidFill>
                  <a:schemeClr val="accent5">
                    <a:lumMod val="75000"/>
                  </a:schemeClr>
                </a:solidFill>
              </a:rPr>
              <a:t>(взаимосвързани части от ЗРР, ЗКН, ЗООС, ЗСПЗЗ, ЗКАИР, ЗЕЕ, ЗВАЕИ, ЗВ</a:t>
            </a:r>
            <a:r>
              <a:rPr lang="de-DE" sz="2000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bg-BG" sz="2000" dirty="0">
                <a:solidFill>
                  <a:schemeClr val="accent5">
                    <a:lumMod val="75000"/>
                  </a:schemeClr>
                </a:solidFill>
              </a:rPr>
              <a:t>настоящия ЗУТ и др. закони и наредби)</a:t>
            </a:r>
            <a:r>
              <a:rPr lang="en-GB" sz="2000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14" name="Rechteck 13"/>
          <p:cNvSpPr/>
          <p:nvPr/>
        </p:nvSpPr>
        <p:spPr>
          <a:xfrm>
            <a:off x="10199581" y="1046462"/>
            <a:ext cx="37947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2400" b="1" dirty="0">
                <a:solidFill>
                  <a:srgbClr val="C00000"/>
                </a:solidFill>
              </a:rPr>
              <a:t>СТАНДАРТИ</a:t>
            </a:r>
          </a:p>
        </p:txBody>
      </p:sp>
      <p:sp>
        <p:nvSpPr>
          <p:cNvPr id="10" name="Rechteck 9"/>
          <p:cNvSpPr/>
          <p:nvPr/>
        </p:nvSpPr>
        <p:spPr>
          <a:xfrm>
            <a:off x="10199581" y="1434162"/>
            <a:ext cx="2052817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accent5">
                    <a:lumMod val="75000"/>
                  </a:schemeClr>
                </a:solidFill>
              </a:rPr>
              <a:t>(технически спецификации за строителни продукти: </a:t>
            </a:r>
            <a:r>
              <a:rPr lang="bg-BG" sz="2000" dirty="0">
                <a:solidFill>
                  <a:schemeClr val="accent5">
                    <a:lumMod val="75000"/>
                  </a:schemeClr>
                </a:solidFill>
              </a:rPr>
              <a:t>х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</a:rPr>
              <a:t>армонизирани стандарти или издадена европейска техническа оценка -ЕТО; европейски или междуна-</a:t>
            </a:r>
          </a:p>
          <a:p>
            <a:r>
              <a:rPr lang="ru-RU" sz="2000" dirty="0">
                <a:solidFill>
                  <a:schemeClr val="accent5">
                    <a:lumMod val="75000"/>
                  </a:schemeClr>
                </a:solidFill>
              </a:rPr>
              <a:t>родни стандарти; БДС; БТО)</a:t>
            </a:r>
            <a:endParaRPr lang="bg-BG" sz="2000" b="1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bg-BG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5" name="Rechteck 14"/>
          <p:cNvSpPr/>
          <p:nvPr/>
        </p:nvSpPr>
        <p:spPr>
          <a:xfrm>
            <a:off x="912297" y="1677657"/>
            <a:ext cx="84680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2400" b="1" dirty="0">
                <a:solidFill>
                  <a:srgbClr val="C00000"/>
                </a:solidFill>
              </a:rPr>
              <a:t>УСТРОЙСТВЕНО ПРАВО  </a:t>
            </a:r>
            <a:r>
              <a:rPr lang="de-DE" sz="2400" b="1" dirty="0">
                <a:solidFill>
                  <a:srgbClr val="C00000"/>
                </a:solidFill>
              </a:rPr>
              <a:t>      </a:t>
            </a:r>
            <a:r>
              <a:rPr lang="bg-BG" sz="2400" b="1" dirty="0">
                <a:solidFill>
                  <a:srgbClr val="C00000"/>
                </a:solidFill>
              </a:rPr>
              <a:t>                </a:t>
            </a:r>
            <a:r>
              <a:rPr lang="de-DE" sz="2400" b="1" dirty="0">
                <a:solidFill>
                  <a:srgbClr val="C00000"/>
                </a:solidFill>
              </a:rPr>
              <a:t>   </a:t>
            </a:r>
            <a:r>
              <a:rPr lang="bg-BG" sz="2400" b="1" dirty="0">
                <a:solidFill>
                  <a:srgbClr val="C00000"/>
                </a:solidFill>
              </a:rPr>
              <a:t>СТРОИТЕЛНО ПРАВО</a:t>
            </a:r>
            <a:endParaRPr lang="en-GB" sz="2400" b="1" dirty="0">
              <a:solidFill>
                <a:srgbClr val="C00000"/>
              </a:solidFill>
            </a:endParaRPr>
          </a:p>
        </p:txBody>
      </p:sp>
      <p:sp>
        <p:nvSpPr>
          <p:cNvPr id="21" name="AutoShape 2" descr="Bildergebnis für карикатура български парламент"/>
          <p:cNvSpPr>
            <a:spLocks noChangeAspect="1" noChangeArrowheads="1"/>
          </p:cNvSpPr>
          <p:nvPr/>
        </p:nvSpPr>
        <p:spPr bwMode="auto">
          <a:xfrm>
            <a:off x="6360374" y="3646656"/>
            <a:ext cx="5270405" cy="5270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3" name="Grafik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869" y="5263221"/>
            <a:ext cx="1842432" cy="1381824"/>
          </a:xfrm>
          <a:prstGeom prst="rect">
            <a:avLst/>
          </a:prstGeom>
        </p:spPr>
      </p:pic>
      <p:pic>
        <p:nvPicPr>
          <p:cNvPr id="24" name="Grafik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81" y="5263220"/>
            <a:ext cx="1889070" cy="1381825"/>
          </a:xfrm>
          <a:prstGeom prst="rect">
            <a:avLst/>
          </a:prstGeom>
        </p:spPr>
      </p:pic>
      <p:sp>
        <p:nvSpPr>
          <p:cNvPr id="25" name="Textfeld 24"/>
          <p:cNvSpPr txBox="1"/>
          <p:nvPr/>
        </p:nvSpPr>
        <p:spPr>
          <a:xfrm>
            <a:off x="161874" y="4199765"/>
            <a:ext cx="3998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200" b="1" dirty="0">
                <a:solidFill>
                  <a:schemeClr val="accent5">
                    <a:lumMod val="75000"/>
                  </a:schemeClr>
                </a:solidFill>
              </a:rPr>
              <a:t>Регламентира правата и задълженията на обществото чрез държавата и общините.</a:t>
            </a:r>
            <a:endParaRPr lang="ru-RU" sz="2200" b="1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n-GB" dirty="0"/>
          </a:p>
        </p:txBody>
      </p:sp>
      <p:pic>
        <p:nvPicPr>
          <p:cNvPr id="26" name="Grafik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401" y="5036024"/>
            <a:ext cx="1783951" cy="1783951"/>
          </a:xfrm>
          <a:prstGeom prst="rect">
            <a:avLst/>
          </a:prstGeom>
        </p:spPr>
      </p:pic>
      <p:sp>
        <p:nvSpPr>
          <p:cNvPr id="27" name="Textfeld 26"/>
          <p:cNvSpPr txBox="1"/>
          <p:nvPr/>
        </p:nvSpPr>
        <p:spPr>
          <a:xfrm>
            <a:off x="4337389" y="4219055"/>
            <a:ext cx="5480131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200" b="1" dirty="0">
                <a:solidFill>
                  <a:schemeClr val="accent5">
                    <a:lumMod val="75000"/>
                  </a:schemeClr>
                </a:solidFill>
              </a:rPr>
              <a:t>Регламентира правата и задълженията на участниците в инвестиционния процес.</a:t>
            </a:r>
            <a:endParaRPr lang="ru-RU" sz="2200" b="1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n-GB" dirty="0"/>
          </a:p>
        </p:txBody>
      </p:sp>
      <p:cxnSp>
        <p:nvCxnSpPr>
          <p:cNvPr id="28" name="Gerade Verbindung mit Pfeil 27"/>
          <p:cNvCxnSpPr/>
          <p:nvPr/>
        </p:nvCxnSpPr>
        <p:spPr>
          <a:xfrm flipH="1">
            <a:off x="9127755" y="5410835"/>
            <a:ext cx="1113525" cy="11093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mit Pfeil 29"/>
          <p:cNvCxnSpPr/>
          <p:nvPr/>
        </p:nvCxnSpPr>
        <p:spPr>
          <a:xfrm flipH="1">
            <a:off x="6092490" y="2219648"/>
            <a:ext cx="369657" cy="252365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mit Pfeil 30"/>
          <p:cNvCxnSpPr/>
          <p:nvPr/>
        </p:nvCxnSpPr>
        <p:spPr>
          <a:xfrm>
            <a:off x="7907283" y="2238698"/>
            <a:ext cx="361096" cy="252365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feld 32"/>
          <p:cNvSpPr txBox="1"/>
          <p:nvPr/>
        </p:nvSpPr>
        <p:spPr>
          <a:xfrm>
            <a:off x="7073404" y="2552665"/>
            <a:ext cx="292123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/>
              <a:t>ПУБЛИЧНА ИНЖЕНЕРНА ИНФРАСТРУКТУРА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g-BG" dirty="0"/>
              <a:t>предмет на отделно обсъждане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g-BG" dirty="0"/>
              <a:t>отделен раздел</a:t>
            </a:r>
            <a:endParaRPr lang="en-GB" dirty="0"/>
          </a:p>
        </p:txBody>
      </p:sp>
      <p:cxnSp>
        <p:nvCxnSpPr>
          <p:cNvPr id="41" name="Gerade Verbindung mit Pfeil 40"/>
          <p:cNvCxnSpPr/>
          <p:nvPr/>
        </p:nvCxnSpPr>
        <p:spPr>
          <a:xfrm flipH="1">
            <a:off x="2476594" y="2236582"/>
            <a:ext cx="1" cy="255793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 Verbindung mit Pfeil 42"/>
          <p:cNvCxnSpPr/>
          <p:nvPr/>
        </p:nvCxnSpPr>
        <p:spPr>
          <a:xfrm>
            <a:off x="4088582" y="5391945"/>
            <a:ext cx="1194216" cy="18255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859809" y="423079"/>
            <a:ext cx="8939284" cy="1064524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34" name="Rectangle 33"/>
          <p:cNvSpPr/>
          <p:nvPr/>
        </p:nvSpPr>
        <p:spPr>
          <a:xfrm>
            <a:off x="859817" y="1719619"/>
            <a:ext cx="3330054" cy="504967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35" name="Rectangle 34"/>
          <p:cNvSpPr/>
          <p:nvPr/>
        </p:nvSpPr>
        <p:spPr>
          <a:xfrm>
            <a:off x="4462818" y="1721891"/>
            <a:ext cx="5199797" cy="504967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36" name="Rectangle 35"/>
          <p:cNvSpPr/>
          <p:nvPr/>
        </p:nvSpPr>
        <p:spPr>
          <a:xfrm>
            <a:off x="4476475" y="2511188"/>
            <a:ext cx="2511188" cy="1760561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solidFill>
                <a:schemeClr val="tx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7126459" y="2513460"/>
            <a:ext cx="2511188" cy="1760561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solidFill>
                <a:schemeClr val="tx1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848379" y="2513460"/>
            <a:ext cx="3327836" cy="1760561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solidFill>
                <a:schemeClr val="tx1"/>
              </a:solidFill>
            </a:endParaRPr>
          </a:p>
        </p:txBody>
      </p:sp>
      <p:cxnSp>
        <p:nvCxnSpPr>
          <p:cNvPr id="8" name="Gerade Verbindung mit Pfeil 7"/>
          <p:cNvCxnSpPr/>
          <p:nvPr/>
        </p:nvCxnSpPr>
        <p:spPr>
          <a:xfrm flipH="1">
            <a:off x="3520638" y="1471033"/>
            <a:ext cx="369657" cy="252365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mit Pfeil 10"/>
          <p:cNvCxnSpPr/>
          <p:nvPr/>
        </p:nvCxnSpPr>
        <p:spPr>
          <a:xfrm>
            <a:off x="5018397" y="1499608"/>
            <a:ext cx="361096" cy="252365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Gerade Verbindung mit Pfeil 40"/>
          <p:cNvCxnSpPr/>
          <p:nvPr/>
        </p:nvCxnSpPr>
        <p:spPr>
          <a:xfrm flipH="1">
            <a:off x="6896194" y="4972525"/>
            <a:ext cx="1" cy="255793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57976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1125</Words>
  <Application>Microsoft Office PowerPoint</Application>
  <PresentationFormat>Breitbild</PresentationFormat>
  <Paragraphs>241</Paragraphs>
  <Slides>15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15</vt:i4>
      </vt:variant>
    </vt:vector>
  </HeadingPairs>
  <TitlesOfParts>
    <vt:vector size="23" baseType="lpstr">
      <vt:lpstr>Arial</vt:lpstr>
      <vt:lpstr>Arial Narrow</vt:lpstr>
      <vt:lpstr>Calibri</vt:lpstr>
      <vt:lpstr>Calibri Light</vt:lpstr>
      <vt:lpstr>Times New Roman</vt:lpstr>
      <vt:lpstr>Wingdings</vt:lpstr>
      <vt:lpstr>Office Theme</vt:lpstr>
      <vt:lpstr>Benutzerdefiniertes 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ASUS</dc:creator>
  <cp:lastModifiedBy>Stoyan Todorov</cp:lastModifiedBy>
  <cp:revision>404</cp:revision>
  <cp:lastPrinted>2017-12-01T06:44:56Z</cp:lastPrinted>
  <dcterms:created xsi:type="dcterms:W3CDTF">2017-11-18T03:53:27Z</dcterms:created>
  <dcterms:modified xsi:type="dcterms:W3CDTF">2018-02-22T09:37:09Z</dcterms:modified>
</cp:coreProperties>
</file>