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5"/>
  </p:notesMasterIdLst>
  <p:sldIdLst>
    <p:sldId id="256" r:id="rId7"/>
    <p:sldId id="272" r:id="rId8"/>
    <p:sldId id="277" r:id="rId9"/>
    <p:sldId id="257" r:id="rId10"/>
    <p:sldId id="265" r:id="rId11"/>
    <p:sldId id="261" r:id="rId12"/>
    <p:sldId id="258" r:id="rId13"/>
    <p:sldId id="259" r:id="rId14"/>
    <p:sldId id="260" r:id="rId15"/>
    <p:sldId id="262" r:id="rId16"/>
    <p:sldId id="263" r:id="rId17"/>
    <p:sldId id="264" r:id="rId18"/>
    <p:sldId id="266" r:id="rId19"/>
    <p:sldId id="285" r:id="rId20"/>
    <p:sldId id="267" r:id="rId21"/>
    <p:sldId id="271" r:id="rId22"/>
    <p:sldId id="282" r:id="rId23"/>
    <p:sldId id="268" r:id="rId24"/>
    <p:sldId id="284" r:id="rId25"/>
    <p:sldId id="269" r:id="rId26"/>
    <p:sldId id="270" r:id="rId27"/>
    <p:sldId id="273" r:id="rId28"/>
    <p:sldId id="274" r:id="rId29"/>
    <p:sldId id="281" r:id="rId30"/>
    <p:sldId id="283" r:id="rId31"/>
    <p:sldId id="280" r:id="rId32"/>
    <p:sldId id="278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4" autoAdjust="0"/>
  </p:normalViewPr>
  <p:slideViewPr>
    <p:cSldViewPr>
      <p:cViewPr>
        <p:scale>
          <a:sx n="76" d="100"/>
          <a:sy n="76" d="100"/>
        </p:scale>
        <p:origin x="-1632" y="-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618D7-4E9D-4160-98C3-323AD4E84E92}" type="datetimeFigureOut">
              <a:rPr lang="en-GB" smtClean="0"/>
              <a:t>02/11/2017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83D08-530D-45E7-A680-D096A1234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08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83D08-530D-45E7-A680-D096A1234F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1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По</a:t>
            </a:r>
            <a:r>
              <a:rPr lang="bg-BG" baseline="0" dirty="0" smtClean="0"/>
              <a:t> европейска програма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83D08-530D-45E7-A680-D096A1234F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694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По</a:t>
            </a:r>
            <a:r>
              <a:rPr lang="bg-BG" baseline="0" dirty="0" smtClean="0"/>
              <a:t> европейска програма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83D08-530D-45E7-A680-D096A1234F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69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EADA-F99B-4B10-817C-67BBD2317E4C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01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5B20-F51D-40AD-8DBE-45434CB55062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85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8318-D73A-4192-AD15-3E09D13808CA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843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0B6D-CF58-4577-AC58-156BEF506AF7}" type="datetime1">
              <a:rPr lang="en-GB" smtClean="0"/>
              <a:t>02/11/2017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ED15-BB5A-4176-B975-B1181BB95CB2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AF72-7643-4131-8E5E-C7814AEB35B2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6EBB-E2D6-42BC-A726-55A42A9B2921}" type="datetime1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938A-BA57-42DA-8024-8EBD5158B4ED}" type="datetime1">
              <a:rPr lang="en-GB" smtClean="0"/>
              <a:t>02/11/2017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D5D9-ABFC-4ACC-B350-2FBF3816AE8D}" type="datetime1">
              <a:rPr lang="en-GB" smtClean="0"/>
              <a:t>02/11/2017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FD13-4A43-4F41-85E0-96F1927A9F2A}" type="datetime1">
              <a:rPr lang="en-GB" smtClean="0"/>
              <a:t>02/11/2017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E99A-FA12-48BE-A5D8-EFF070B2FEEC}" type="datetime1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5D61-380A-4E0C-A33C-DA6A68A41322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231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FD6A-889F-4865-8848-73BD7A122630}" type="datetime1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654B-D239-4352-A2EA-6D8BF8804AD4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30BA-1DE5-4427-BB92-E0AF66523380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D56F-CB94-4CBB-BB9E-A2D821040591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3ED7-B3C1-430B-8E8C-FF12FF8038D2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CBC5-28C8-4502-94CB-3498A9A6E1C7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2AD0-36B5-40CE-979C-3EAADC6357E4}" type="datetime1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2649-E876-421C-99AE-E44505B26D65}" type="datetime1">
              <a:rPr lang="en-GB" smtClean="0"/>
              <a:t>02/11/2017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A59F-4687-42FC-99D5-434F157B8C4F}" type="datetime1">
              <a:rPr lang="en-GB" smtClean="0"/>
              <a:t>02/11/2017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8261-02FC-4A7D-A2EA-EE2B91B33E5E}" type="datetime1">
              <a:rPr lang="en-GB" smtClean="0"/>
              <a:t>02/11/2017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F9F3-1DAA-4D12-B6EA-9D61A97B23CC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44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F826-9536-4FE4-BBF5-D6E156045FBA}" type="datetime1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04B2-0480-4D95-9D70-455E7C2327EC}" type="datetime1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2685-24E5-4468-8D9E-A7D5BC55E42D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F778-FA82-4B04-AA23-36D224A8BE46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D2524F-E37C-4097-9D42-8B030BA29CEE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1F7E-4E23-40A2-9882-AC3FDEBCDBE7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45B1-B0E3-4A23-B328-4919975239EB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9FDF-28E2-47D8-ACDD-C76A5920DAD0}" type="datetime1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0DE4-0952-4AC4-BDFF-01334ACAFEAD}" type="datetime1">
              <a:rPr lang="en-GB" smtClean="0"/>
              <a:t>02/11/2017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5316-EEF7-4DAD-8258-B6E2A3FE235E}" type="datetime1">
              <a:rPr lang="en-GB" smtClean="0"/>
              <a:t>02/11/2017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982-9918-4CCD-90D9-20143C0E2FA3}" type="datetime1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019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F113-7E8B-49A0-98FF-5265037E7E9C}" type="datetime1">
              <a:rPr lang="en-GB" smtClean="0"/>
              <a:t>02/11/2017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DF15-80E0-4807-8A1D-D6DBE06EB081}" type="datetime1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691B-21A1-430B-88CC-7F0C8A674AE7}" type="datetime1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2621-AAD9-45A4-A81A-448E945B07F1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F64-9C24-4D03-A67D-B7A91A552D84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1E371-93DD-4FB1-874F-4B85366B2B12}" type="datetime1">
              <a:rPr lang="en-GB" smtClean="0"/>
              <a:t>02/11/2017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3B1-CA02-4DFD-8975-9BCF04E08B23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DD44-F325-4491-B4AA-BBDEBB580086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B61B-6ECE-474D-8A82-73CE47F847AA}" type="datetime1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21A1-FE06-4A73-B44B-3DECB86F437E}" type="datetime1">
              <a:rPr lang="en-GB" smtClean="0"/>
              <a:t>02/11/2017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760C-0CED-480C-BEA3-8E46122A8B1C}" type="datetime1">
              <a:rPr lang="en-GB" smtClean="0"/>
              <a:t>02/11/2017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2028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DB05-38EC-419B-A4EB-0CE3F66ACF23}" type="datetime1">
              <a:rPr lang="en-GB" smtClean="0"/>
              <a:t>02/11/2017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C82A-0B1A-4200-9CCE-5AEEE764A473}" type="datetime1">
              <a:rPr lang="en-GB" smtClean="0"/>
              <a:t>02/11/2017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4E0B-D439-466A-9A5C-AEC2CB94B577}" type="datetime1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E95F-2B88-41CC-B1BD-ED6400EB4495}" type="datetime1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909-6D87-455F-97B3-931F0F230803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B63D-C974-42DD-B225-156B3591A831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CB14EB-8C75-48E8-87E1-FA6C3C4325A4}" type="datetime1">
              <a:rPr lang="en-GB" smtClean="0"/>
              <a:t>02/11/2017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3514-7EDE-47CB-AFFF-D94270EEFFB3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4F061-329F-41F3-B6A6-5FFD983B4E6A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BBAC06-A2AA-44DE-9B60-EAEAC7DB141B}" type="datetime1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54F3-377A-4F16-9F28-F97397736DE0}" type="datetime1">
              <a:rPr lang="en-GB" smtClean="0"/>
              <a:t>02/11/2017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1432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058C1-2FED-4F9A-9E31-163BA0C49B2F}" type="datetime1">
              <a:rPr lang="en-GB" smtClean="0"/>
              <a:t>02/11/2017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D6450-C29F-4C92-8FC0-B32E177E8640}" type="datetime1">
              <a:rPr lang="en-GB" smtClean="0"/>
              <a:t>02/11/2017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41305-4D2E-4380-936D-C802030F6859}" type="datetime1">
              <a:rPr lang="en-GB" smtClean="0"/>
              <a:t>02/11/2017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81B52A-1B74-473A-95CC-C745EB322C6D}" type="datetime1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9FC4EF-4861-4F68-9F62-3214EDA6B283}" type="datetime1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AA8CA-276D-4160-8658-1BD0F821554E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E42DDA-53A6-4BEA-B5BC-4A59746D1EF8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394C-71A6-45C0-982E-DB5BCF03163A}" type="datetime1">
              <a:rPr lang="en-GB" smtClean="0"/>
              <a:t>02/11/2017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4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DF20-E171-4235-8884-A400806A8529}" type="datetime1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60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CD04-6858-4C5B-BABF-05E7906E89AE}" type="datetime1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3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A78CE-0C3D-460C-A2DB-92647B0F4C51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45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711D5B-6ECB-42A9-BCDB-0659EF546D2F}" type="datetime1">
              <a:rPr lang="en-GB" smtClean="0"/>
              <a:t>02/11/2017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4FFCDC-E473-4097-85C1-525D316B79E0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E6C59C-B586-4683-9BD1-666C87C91BE3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6AE804-6317-4328-8B32-B4786E705A1A}" type="datetime1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27D4E1-21CB-4A59-8E2F-17DF27C96C61}" type="datetime1">
              <a:rPr lang="en-GB" smtClean="0"/>
              <a:t>02/11/2017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4F26097-7F05-420F-9258-1D6B045E312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-radon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за въздействието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 радон в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сгради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>
            <a:normAutofit fontScale="92500"/>
          </a:bodyPr>
          <a:lstStyle/>
          <a:p>
            <a:pPr algn="l"/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Стара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Загора</a:t>
            </a:r>
          </a:p>
          <a:p>
            <a:pPr algn="l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www.np-radon.org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ноември 2017г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8096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8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228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Необходими са промени  в националното законодателство, отразяващи новите изисквания, свързани с наличието на радон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3429000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Радонова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карта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Наредба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 техническите изисквания към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сградите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 защита от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радон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 проектиране към Наредбата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8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 smtClean="0"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Риск от въздействието на радон върху човешкия организъм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898898"/>
            <a:ext cx="606435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Радонът 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втората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причина след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тютюнопушенето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заболяването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smtClean="0">
                <a:latin typeface="Segoe Print" panose="02000600000000000000" pitchFamily="2" charset="0"/>
                <a:cs typeface="Arial" panose="020B0604020202020204" pitchFamily="34" charset="0"/>
              </a:rPr>
              <a:t>рак </a:t>
            </a:r>
            <a:r>
              <a:rPr lang="ru-RU" sz="2800" dirty="0">
                <a:latin typeface="Segoe Print" panose="02000600000000000000" pitchFamily="2" charset="0"/>
                <a:cs typeface="Arial" panose="020B0604020202020204" pitchFamily="34" charset="0"/>
              </a:rPr>
              <a:t>на </a:t>
            </a:r>
            <a:r>
              <a:rPr lang="ru-RU" sz="2800" dirty="0" err="1">
                <a:latin typeface="Segoe Print" panose="02000600000000000000" pitchFamily="2" charset="0"/>
                <a:cs typeface="Arial" panose="020B0604020202020204" pitchFamily="34" charset="0"/>
              </a:rPr>
              <a:t>белия</a:t>
            </a:r>
            <a:r>
              <a:rPr lang="ru-RU" sz="2800" dirty="0"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Segoe Print" panose="02000600000000000000" pitchFamily="2" charset="0"/>
                <a:cs typeface="Arial" panose="020B0604020202020204" pitchFamily="34" charset="0"/>
              </a:rPr>
              <a:t>дроб</a:t>
            </a:r>
            <a:r>
              <a:rPr lang="ru-RU" sz="2800" dirty="0">
                <a:latin typeface="Segoe Print" panose="02000600000000000000" pitchFamily="2" charset="0"/>
                <a:cs typeface="Arial" panose="020B0604020202020204" pitchFamily="34" charset="0"/>
              </a:rPr>
              <a:t>. </a:t>
            </a:r>
            <a:endParaRPr lang="ru-RU" sz="2800" dirty="0" smtClean="0"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Пушачите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са с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повишен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риск от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заболяване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 сравнение с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непушачите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/>
          </a:p>
          <a:p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96" y="1371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42" y="4343400"/>
            <a:ext cx="2828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8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прониква радонът в жилищата?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Irena\Documents\radon\306926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38288"/>
            <a:ext cx="7315199" cy="44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Какви са мерките, които трябва да се вземат за намаляване на влиянието на радон в домовете ни?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 като видяхме на предишната картинка откъде прониква радона, мерките трябва да са свързани с ограничаване възможността на радона да проникне в жилищата или ако вече е навлязъл, търсим начини да го изведем оттам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976">
            <a:off x="3987605" y="4708318"/>
            <a:ext cx="1666875" cy="168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9" y="4572000"/>
            <a:ext cx="1894455" cy="209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229">
            <a:off x="6632296" y="4755681"/>
            <a:ext cx="1466850" cy="16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solidFill>
                  <a:schemeClr val="tx1"/>
                </a:solidFill>
                <a:effectLst/>
                <a:latin typeface="Segoe Print" panose="02000600000000000000" pitchFamily="2" charset="0"/>
                <a:cs typeface="Arial" panose="020B0604020202020204" pitchFamily="34" charset="0"/>
              </a:rPr>
              <a:t>Кои специалисти са ангажирани с решаването на проблема?</a:t>
            </a:r>
            <a:endParaRPr lang="en-GB" sz="3200" dirty="0">
              <a:solidFill>
                <a:schemeClr val="tx1"/>
              </a:solidFill>
              <a:effectLst/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r>
              <a:rPr lang="bg-BG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Геолози</a:t>
            </a:r>
          </a:p>
          <a:p>
            <a:r>
              <a:rPr lang="bg-BG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Конструктори</a:t>
            </a:r>
          </a:p>
          <a:p>
            <a:r>
              <a:rPr lang="bg-BG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 инженери</a:t>
            </a:r>
          </a:p>
          <a:p>
            <a:r>
              <a:rPr lang="bg-BG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Строители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21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81592"/>
            <a:ext cx="7924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/>
              <a:t>Подходът в двата случая е </a:t>
            </a:r>
            <a:r>
              <a:rPr lang="bg-BG" sz="3200" dirty="0" smtClean="0"/>
              <a:t>различен</a:t>
            </a:r>
            <a:r>
              <a:rPr lang="de-DE" sz="3200" dirty="0" smtClean="0"/>
              <a:t>.</a:t>
            </a:r>
          </a:p>
          <a:p>
            <a:pPr algn="ctr"/>
            <a:endParaRPr lang="en-GB" sz="3200" dirty="0"/>
          </a:p>
          <a:p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834025" y="607512"/>
            <a:ext cx="662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/>
              <a:t>Трябва да направим уточнението, че разглеждаме два случая</a:t>
            </a:r>
            <a:r>
              <a:rPr lang="bg-BG" dirty="0"/>
              <a:t>:</a:t>
            </a:r>
            <a:endParaRPr lang="de-DE" dirty="0"/>
          </a:p>
          <a:p>
            <a:endParaRPr lang="bg-BG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77230" y="1752600"/>
            <a:ext cx="6096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1752600"/>
            <a:ext cx="6858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2819400"/>
            <a:ext cx="403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dirty="0">
                <a:latin typeface="Segoe Print" panose="02000600000000000000" pitchFamily="2" charset="0"/>
              </a:rPr>
              <a:t>Новопроектирани сгради</a:t>
            </a:r>
            <a:r>
              <a:rPr lang="de-DE" sz="2600" dirty="0">
                <a:latin typeface="Segoe Print" panose="02000600000000000000" pitchFamily="2" charset="0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2819400"/>
            <a:ext cx="350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dirty="0" smtClean="0">
                <a:latin typeface="Segoe Print" panose="02000600000000000000" pitchFamily="2" charset="0"/>
              </a:rPr>
              <a:t>Съществуващи сгради</a:t>
            </a:r>
            <a:endParaRPr lang="bg-BG" sz="2600" dirty="0">
              <a:latin typeface="Segoe Print" panose="020006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3769177"/>
            <a:ext cx="2200275" cy="161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7" y="3827671"/>
            <a:ext cx="30575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8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04800"/>
            <a:ext cx="79248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Класификация на сградите според обемната концентрация на радон</a:t>
            </a:r>
          </a:p>
          <a:p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1.	сгради с нисък риск от облъчване от радон – сгради, с местоположение в радоноопасна територия с измерена средногодишна концентрация на радон във въздуха в закрити помещения: </a:t>
            </a:r>
            <a:r>
              <a:rPr lang="ru-RU" sz="2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 ≤ 300 Bq/m3;</a:t>
            </a:r>
          </a:p>
          <a:p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2.	сгради със среден риск от облъчване от радон – сгради, с местоположение в радоноопасна територия с измерена средногодишна концентрация на радон във въздуха в закрити помещения: </a:t>
            </a:r>
            <a:r>
              <a:rPr lang="ru-RU" sz="2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Bq/m3 &lt; ОКР ≤ 600 Bq/m3</a:t>
            </a:r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3.	сгради с висок риск от облъчване от радон – сгради, с местоположение в радоноопасна територия с измерена средногодишна концентрация на радон във въздуха в закрити помещения: </a:t>
            </a:r>
            <a:r>
              <a:rPr lang="ru-RU" sz="2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Bq/m3 &lt; ОКР ≤ 1200 Bq/m3</a:t>
            </a:r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4. сгради с много висок риск - сгради, с местоположение в радоноопасна територия от облъчване от радон: </a:t>
            </a:r>
            <a:r>
              <a:rPr lang="ru-RU" sz="2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 &gt; 1200 Bq/m3</a:t>
            </a:r>
            <a:endParaRPr lang="ru-RU" sz="21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7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rena\Documents\radon\3-Month-Radon-Test-Ki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12632"/>
            <a:ext cx="4038600" cy="32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>
            <a:noAutofit/>
          </a:bodyPr>
          <a:lstStyle/>
          <a:p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съществуващите сгради датчиците се поставят за период от 3-6 месеца.</a:t>
            </a:r>
          </a:p>
          <a:p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Данните зима и лято са със значителни отклонения</a:t>
            </a:r>
          </a:p>
          <a:p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Контролните измервания след предприетите мерки се правят с детектори за няколко дни.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Датчици за радон</a:t>
            </a:r>
            <a:endParaRPr lang="en-GB" sz="34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5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000" dirty="0" smtClean="0"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Основни начини за намаляване на радон в сграда</a:t>
            </a:r>
          </a:p>
          <a:p>
            <a:pPr marL="0" indent="0">
              <a:buNone/>
            </a:pPr>
            <a:endParaRPr lang="bg-BG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Радононепропусклив  слой в основата на сградата</a:t>
            </a:r>
          </a:p>
          <a:p>
            <a:pPr marL="0" indent="0">
              <a:buNone/>
            </a:pPr>
            <a:r>
              <a:rPr lang="bg-BG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Пасивна вентилационна инсталация</a:t>
            </a:r>
          </a:p>
          <a:p>
            <a:pPr marL="0" indent="0">
              <a:buNone/>
            </a:pPr>
            <a:r>
              <a:rPr lang="bg-BG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Активна вентилационна инсталация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1887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2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Принципи на вентилацията за отвеждане на радон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603271"/>
            <a:ext cx="4038600" cy="451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Irena\Documents\radon\rn_hous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0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ena\Documents\radon\RADON%20Home%20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6175"/>
            <a:ext cx="7620000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1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Отделяне на сградата от почвата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2538984"/>
            <a:ext cx="2671634" cy="240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282892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Принудителна вентилация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1785" y="2210800"/>
            <a:ext cx="2771429" cy="33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255238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7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457200"/>
            <a:ext cx="4038600" cy="53641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bg-BG" sz="2600" dirty="0" smtClean="0"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Съществуващи сгради</a:t>
            </a:r>
            <a:endParaRPr lang="de-DE" sz="2600" dirty="0" smtClean="0">
              <a:solidFill>
                <a:schemeClr val="tx1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bg-BG" dirty="0" smtClean="0">
              <a:solidFill>
                <a:schemeClr val="tx1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се запълнят всички пукнатини, граничещи с почвата</a:t>
            </a:r>
            <a:endParaRPr 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се положи радононепропускливо фолио по пода и стените, граничещи с почвата</a:t>
            </a:r>
            <a:endParaRPr 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се изпълни смукателна вентилация, осигуряваща подналягане около сградата в почвата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3886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1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533400"/>
            <a:ext cx="4572000" cy="513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000" dirty="0" smtClean="0"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Съществуващи сгради</a:t>
            </a:r>
            <a:endParaRPr lang="de-DE" sz="3000" dirty="0" smtClean="0">
              <a:solidFill>
                <a:schemeClr val="tx1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Данни от замервания </a:t>
            </a:r>
            <a:endParaRPr 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Изграждане на радонов кладенец в помещението, граничещо със земя</a:t>
            </a:r>
            <a:endParaRPr 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Полагане на перфориране тръби около сградата и отвеждане на въздуха извън сградата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Irena\Documents\radon\Radon-mitigation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11626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9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457200"/>
            <a:ext cx="4267200" cy="617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600" dirty="0"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Нови </a:t>
            </a:r>
            <a:r>
              <a:rPr lang="bg-BG" sz="2600" dirty="0" smtClean="0"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сгради</a:t>
            </a:r>
            <a:endParaRPr lang="de-DE" sz="2600" dirty="0" smtClean="0">
              <a:solidFill>
                <a:schemeClr val="tx1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Данни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геоложки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endParaRPr lang="de-DE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Данни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радонова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</a:t>
            </a:r>
            <a:endParaRPr lang="de-D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Радононепропусклива  мембрана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плочата</a:t>
            </a:r>
            <a:endParaRPr lang="de-DE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Елиминиране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радонов мост</a:t>
            </a:r>
            <a:endParaRPr lang="de-DE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Вентилиране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почвата под сградата с перфорирани тръби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1600200"/>
            <a:ext cx="4041775" cy="319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9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609600"/>
            <a:ext cx="4495800" cy="5516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000" dirty="0" smtClean="0"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Нови сгради</a:t>
            </a:r>
            <a:endParaRPr lang="de-DE" sz="3000" dirty="0" smtClean="0">
              <a:solidFill>
                <a:schemeClr val="tx1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bg-BG" sz="3000" dirty="0" smtClean="0">
              <a:solidFill>
                <a:schemeClr val="tx1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Въздуховод – колектор за пасивна или активна вентилация</a:t>
            </a:r>
            <a:endParaRPr 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на вертикални шахти</a:t>
            </a:r>
            <a:endParaRPr 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Вентилационна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инсталация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рекуперация</a:t>
            </a:r>
            <a:endParaRPr lang="bg-BG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7" name="Picture 3" descr="C:\Users\Irena\Documents\radon\43F-detail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111925" cy="1676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99060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Най-лесния начин да се справим с проблема </a:t>
            </a:r>
            <a:r>
              <a:rPr lang="bg-BG" sz="3000" dirty="0" smtClean="0"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РАДОН?</a:t>
            </a:r>
          </a:p>
          <a:p>
            <a:pPr marL="0" indent="0" algn="ctr">
              <a:buNone/>
            </a:pPr>
            <a:endParaRPr lang="bg-BG" sz="3000" dirty="0">
              <a:solidFill>
                <a:schemeClr val="tx1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bg-BG" sz="3000" dirty="0" smtClean="0">
              <a:solidFill>
                <a:schemeClr val="tx1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bg-B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проветряваме домовете си редовно сутрин и вечер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Irena\Documents\radon\99707-copy-800x6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rena\Documents\radon\radon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5387"/>
            <a:ext cx="4038600" cy="379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rena\Documents\radon\Въпросителна-1024x1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ВИ ЗА 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ВНИМАНИЕТО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инж.Ирена Колева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Irena\Documents\radon\product_1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030571"/>
            <a:ext cx="3810000" cy="36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rena\Documents\radon\rad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43000"/>
            <a:ext cx="8001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6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ru-RU" sz="2800" dirty="0" smtClean="0">
              <a:effectLst/>
              <a:latin typeface="Arial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3000" b="1" dirty="0" smtClean="0">
                <a:effectLst/>
                <a:latin typeface="Segoe Print" panose="02000600000000000000" pitchFamily="2" charset="0"/>
                <a:ea typeface="Calibri"/>
                <a:cs typeface="Times New Roman"/>
              </a:rPr>
              <a:t>Радонът</a:t>
            </a:r>
            <a:r>
              <a:rPr lang="ru-RU" sz="3000" dirty="0" smtClean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ru-RU" sz="2800" dirty="0" smtClean="0">
                <a:effectLst/>
                <a:latin typeface="Arial"/>
                <a:ea typeface="Calibri"/>
                <a:cs typeface="Times New Roman"/>
              </a:rPr>
              <a:t>се измерва в </a:t>
            </a:r>
            <a:r>
              <a:rPr lang="ru-RU" sz="3000" b="1" dirty="0" smtClean="0">
                <a:effectLst/>
                <a:latin typeface="Segoe Print" panose="02000600000000000000" pitchFamily="2" charset="0"/>
                <a:ea typeface="Calibri"/>
                <a:cs typeface="Times New Roman"/>
              </a:rPr>
              <a:t>бекерел</a:t>
            </a:r>
            <a:r>
              <a:rPr lang="ru-RU" sz="2800" dirty="0" smtClean="0">
                <a:effectLst/>
                <a:latin typeface="Arial"/>
                <a:ea typeface="Calibri"/>
                <a:cs typeface="Times New Roman"/>
              </a:rPr>
              <a:t> на кубичен метър. </a:t>
            </a:r>
            <a:endParaRPr lang="de-DE" sz="2800" dirty="0" smtClean="0">
              <a:effectLst/>
              <a:latin typeface="Arial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3000" b="1" dirty="0" smtClean="0">
                <a:effectLst/>
                <a:latin typeface="Segoe Print" panose="02000600000000000000" pitchFamily="2" charset="0"/>
                <a:ea typeface="Calibri"/>
                <a:cs typeface="Times New Roman"/>
              </a:rPr>
              <a:t>Бекерел</a:t>
            </a:r>
            <a:r>
              <a:rPr lang="ru-RU" sz="2800" dirty="0" smtClean="0">
                <a:effectLst/>
                <a:latin typeface="Arial"/>
                <a:ea typeface="Calibri"/>
                <a:cs typeface="Times New Roman"/>
              </a:rPr>
              <a:t> е единицата за радиоактивност, която се дефинира като разпад на една частица за една секунда.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33400"/>
            <a:ext cx="5181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Segoe Print" panose="02000600000000000000" pitchFamily="2" charset="0"/>
                <a:ea typeface="Calibri"/>
                <a:cs typeface="Times New Roman"/>
              </a:rPr>
              <a:t>Радонът</a:t>
            </a:r>
            <a:r>
              <a:rPr lang="ru-RU" sz="3000" dirty="0">
                <a:latin typeface="Arial"/>
                <a:ea typeface="Calibri"/>
                <a:cs typeface="Times New Roman"/>
              </a:rPr>
              <a:t> </a:t>
            </a:r>
            <a:r>
              <a:rPr lang="ru-RU" sz="2800" dirty="0">
                <a:latin typeface="Arial"/>
                <a:ea typeface="Calibri"/>
                <a:cs typeface="Times New Roman"/>
              </a:rPr>
              <a:t>представлява безцветен газ без мирис и </a:t>
            </a:r>
            <a:r>
              <a:rPr lang="ru-RU" sz="2800" dirty="0" smtClean="0">
                <a:latin typeface="Arial"/>
                <a:ea typeface="Calibri"/>
                <a:cs typeface="Times New Roman"/>
              </a:rPr>
              <a:t>вкус</a:t>
            </a:r>
            <a:r>
              <a:rPr lang="de-DE" sz="2800" dirty="0" smtClean="0">
                <a:latin typeface="Arial"/>
                <a:ea typeface="Calibri"/>
                <a:cs typeface="Times New Roman"/>
              </a:rPr>
              <a:t>.</a:t>
            </a:r>
            <a:endParaRPr lang="bg-BG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8860"/>
            <a:ext cx="2333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6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Irena\Documents\radon\Rad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6858000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63301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85800"/>
            <a:ext cx="8458200" cy="52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ru-RU" sz="30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През </a:t>
            </a:r>
            <a: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1991 г. </a:t>
            </a:r>
            <a:r>
              <a:rPr lang="ru-RU" sz="30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 </a:t>
            </a:r>
            <a: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публикувана Препоръка на Международната комисия по радиационна </a:t>
            </a:r>
            <a:r>
              <a:rPr lang="ru-RU" sz="30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защита.</a:t>
            </a:r>
            <a: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30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Препоръка </a:t>
            </a:r>
            <a: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Европейската Комисия за приложение на чл. 36 от Договора за Евратом (2000/473/Евратом). </a:t>
            </a:r>
            <a:endParaRPr lang="ru-RU" sz="3000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0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Директива </a:t>
            </a:r>
            <a: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2013/59/EURATOM за Основни Норми по Радиационна Защита установява единни основни норми на безопасност за защита здравето на професионалисти, население и пациенти.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590799"/>
          </a:xfrm>
        </p:spPr>
        <p:txBody>
          <a:bodyPr>
            <a:normAutofit/>
          </a:bodyPr>
          <a:lstStyle/>
          <a:p>
            <a:pPr marL="0" indent="0" algn="ctr" font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b="1" i="0" u="none" strike="noStrike" dirty="0" smtClean="0"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В България е разработена</a:t>
            </a:r>
          </a:p>
          <a:p>
            <a:pPr marL="0" indent="0" algn="ctr" font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b="1" i="0" u="none" strike="noStrike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b="1" i="0" u="none" strike="noStrike" dirty="0" smtClean="0">
                <a:solidFill>
                  <a:schemeClr val="tx1"/>
                </a:solidFill>
                <a:effectLst/>
                <a:latin typeface="Segoe Print" panose="02000600000000000000" pitchFamily="2" charset="0"/>
              </a:rPr>
              <a:t>Национална програма за намаляване на въздействието на радон в сгради върху здравето на българското население</a:t>
            </a:r>
            <a:endParaRPr lang="ru-RU" b="1" i="0" u="none" strike="noStrike" dirty="0" smtClean="0">
              <a:solidFill>
                <a:schemeClr val="tx1"/>
              </a:solidFill>
              <a:effectLst/>
              <a:latin typeface="Arial"/>
            </a:endParaRPr>
          </a:p>
          <a:p>
            <a:pPr marL="0" indent="0" algn="ctr" font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b="1" i="0" u="none" strike="noStrike" dirty="0" smtClean="0">
                <a:solidFill>
                  <a:schemeClr val="tx1"/>
                </a:solidFill>
                <a:effectLst/>
                <a:latin typeface="Arial"/>
              </a:rPr>
              <a:t>2013-2017г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590800"/>
            <a:ext cx="7924800" cy="2469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300" dirty="0" err="1" smtClean="0">
                <a:latin typeface="Arial"/>
              </a:rPr>
              <a:t>Създадена</a:t>
            </a:r>
            <a:r>
              <a:rPr lang="ru-RU" sz="2300" dirty="0" smtClean="0">
                <a:latin typeface="Arial"/>
              </a:rPr>
              <a:t> </a:t>
            </a:r>
            <a:r>
              <a:rPr lang="ru-RU" sz="2300" dirty="0">
                <a:latin typeface="Arial"/>
              </a:rPr>
              <a:t>е </a:t>
            </a:r>
            <a:r>
              <a:rPr lang="ru-RU" sz="2300" dirty="0" err="1">
                <a:latin typeface="Arial"/>
              </a:rPr>
              <a:t>работна</a:t>
            </a:r>
            <a:r>
              <a:rPr lang="ru-RU" sz="2300" dirty="0">
                <a:latin typeface="Arial"/>
              </a:rPr>
              <a:t> </a:t>
            </a:r>
            <a:r>
              <a:rPr lang="ru-RU" sz="2300" dirty="0" err="1">
                <a:latin typeface="Arial"/>
              </a:rPr>
              <a:t>група</a:t>
            </a:r>
            <a:r>
              <a:rPr lang="ru-RU" sz="2300" dirty="0">
                <a:latin typeface="Arial"/>
              </a:rPr>
              <a:t> и </a:t>
            </a:r>
            <a:r>
              <a:rPr lang="ru-RU" sz="2300" dirty="0" err="1" smtClean="0">
                <a:latin typeface="Arial"/>
              </a:rPr>
              <a:t>координационен</a:t>
            </a:r>
            <a:r>
              <a:rPr lang="ru-RU" sz="2300" dirty="0" smtClean="0">
                <a:latin typeface="Arial"/>
              </a:rPr>
              <a:t> </a:t>
            </a:r>
            <a:r>
              <a:rPr lang="ru-RU" sz="2300" dirty="0" err="1">
                <a:latin typeface="Arial"/>
              </a:rPr>
              <a:t>съвет</a:t>
            </a:r>
            <a:endParaRPr lang="en-GB" sz="2300" dirty="0"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намаляване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риска от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облъчване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от радон 2018-2027г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Национален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план за действие за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намаляване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на риска от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облъчване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от радон 2018-2022г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6482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Участници в Програмата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Segoe Print" panose="02000600000000000000" pitchFamily="2" charset="0"/>
                <a:cs typeface="Arial" panose="020B0604020202020204" pitchFamily="34" charset="0"/>
              </a:rPr>
              <a:t>Министерство на здравеопазването и </a:t>
            </a:r>
            <a:endParaRPr lang="en-US" sz="2400" dirty="0" smtClean="0"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Segoe Print" panose="02000600000000000000" pitchFamily="2" charset="0"/>
                <a:cs typeface="Arial" panose="020B0604020202020204" pitchFamily="34" charset="0"/>
              </a:rPr>
              <a:t>Национален </a:t>
            </a:r>
            <a:r>
              <a:rPr lang="ru-RU" sz="2400" dirty="0">
                <a:latin typeface="Segoe Print" panose="02000600000000000000" pitchFamily="2" charset="0"/>
                <a:cs typeface="Arial" panose="020B0604020202020204" pitchFamily="34" charset="0"/>
              </a:rPr>
              <a:t>център по радиобиология и радиационна защита.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6097-7F05-420F-9258-1D6B045E31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3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545</Words>
  <Application>Microsoft Office PowerPoint</Application>
  <PresentationFormat>On-screen Show (4:3)</PresentationFormat>
  <Paragraphs>128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Office Theme</vt:lpstr>
      <vt:lpstr>Flow</vt:lpstr>
      <vt:lpstr>Slipstream</vt:lpstr>
      <vt:lpstr>Hardcover</vt:lpstr>
      <vt:lpstr>Executive</vt:lpstr>
      <vt:lpstr>Concourse</vt:lpstr>
      <vt:lpstr>Информация за въздействието на радон в сгради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Кои специалисти са ангажирани с решаването на проблема?</vt:lpstr>
      <vt:lpstr>PowerPoint Presentation</vt:lpstr>
      <vt:lpstr>PowerPoint Presentation</vt:lpstr>
      <vt:lpstr>Датчици за радон</vt:lpstr>
      <vt:lpstr>PowerPoint Presentation</vt:lpstr>
      <vt:lpstr>Принципи на вентилацията за отвеждане на радон</vt:lpstr>
      <vt:lpstr>Отделяне на сградата от почвата</vt:lpstr>
      <vt:lpstr>Принудителна вентилация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за въздействието на радон в сгради върху здравето на човек</dc:title>
  <dc:creator>Irena</dc:creator>
  <cp:lastModifiedBy>Irena</cp:lastModifiedBy>
  <cp:revision>56</cp:revision>
  <dcterms:created xsi:type="dcterms:W3CDTF">2017-11-01T07:32:21Z</dcterms:created>
  <dcterms:modified xsi:type="dcterms:W3CDTF">2017-11-02T17:24:24Z</dcterms:modified>
</cp:coreProperties>
</file>