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28" r:id="rId2"/>
    <p:sldMasterId id="2147484234" r:id="rId3"/>
    <p:sldMasterId id="2147484246" r:id="rId4"/>
    <p:sldMasterId id="2147484258" r:id="rId5"/>
  </p:sldMasterIdLst>
  <p:notesMasterIdLst>
    <p:notesMasterId r:id="rId23"/>
  </p:notesMasterIdLst>
  <p:handoutMasterIdLst>
    <p:handoutMasterId r:id="rId24"/>
  </p:handoutMasterIdLst>
  <p:sldIdLst>
    <p:sldId id="256" r:id="rId6"/>
    <p:sldId id="374" r:id="rId7"/>
    <p:sldId id="378" r:id="rId8"/>
    <p:sldId id="379" r:id="rId9"/>
    <p:sldId id="359" r:id="rId10"/>
    <p:sldId id="360" r:id="rId11"/>
    <p:sldId id="377" r:id="rId12"/>
    <p:sldId id="361" r:id="rId13"/>
    <p:sldId id="362" r:id="rId14"/>
    <p:sldId id="363" r:id="rId15"/>
    <p:sldId id="364" r:id="rId16"/>
    <p:sldId id="365" r:id="rId17"/>
    <p:sldId id="366" r:id="rId18"/>
    <p:sldId id="375" r:id="rId19"/>
    <p:sldId id="376" r:id="rId20"/>
    <p:sldId id="370" r:id="rId21"/>
    <p:sldId id="373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65F"/>
    <a:srgbClr val="61B57C"/>
    <a:srgbClr val="F6710E"/>
    <a:srgbClr val="18B3B9"/>
    <a:srgbClr val="C40070"/>
    <a:srgbClr val="C1A52A"/>
    <a:srgbClr val="ED4447"/>
    <a:srgbClr val="CE9DCA"/>
    <a:srgbClr val="AE5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1" autoAdjust="0"/>
    <p:restoredTop sz="99278" autoAdjust="0"/>
  </p:normalViewPr>
  <p:slideViewPr>
    <p:cSldViewPr>
      <p:cViewPr>
        <p:scale>
          <a:sx n="90" d="100"/>
          <a:sy n="90" d="100"/>
        </p:scale>
        <p:origin x="-7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18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9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EEC40E9-6E4F-4BA1-9C39-B20CA9566C70}" type="datetimeFigureOut">
              <a:rPr lang="fr-FR"/>
              <a:pPr>
                <a:defRPr/>
              </a:pPr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5269EF6-B71C-4C0B-AFF3-DEEC356F10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0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7F3E2B-29E9-4C83-AAA6-B120350E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841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1884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074C25-3400-425D-8780-11CAB06AF40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adapted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local practices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5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5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841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1884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074C25-3400-425D-8780-11CAB06AF40F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841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1884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074C25-3400-425D-8780-11CAB06AF40F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adapted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&amp; </a:t>
            </a:r>
            <a:r>
              <a:rPr lang="fr-FR" dirty="0" err="1" smtClean="0"/>
              <a:t>Market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6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adapted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r>
              <a:rPr lang="fr-FR" dirty="0" smtClean="0"/>
              <a:t> and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6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Put </a:t>
            </a:r>
            <a:r>
              <a:rPr lang="fr-FR" dirty="0" err="1" smtClean="0"/>
              <a:t>your</a:t>
            </a:r>
            <a:r>
              <a:rPr lang="fr-FR" dirty="0" smtClean="0"/>
              <a:t> local </a:t>
            </a:r>
            <a:r>
              <a:rPr lang="fr-FR" dirty="0" err="1" smtClean="0"/>
              <a:t>contract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1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5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adapted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local practices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50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adapted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</a:t>
            </a:r>
            <a:r>
              <a:rPr lang="fr-FR" dirty="0" err="1" smtClean="0"/>
              <a:t>your</a:t>
            </a:r>
            <a:r>
              <a:rPr lang="fr-FR" dirty="0" smtClean="0"/>
              <a:t> local practices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F58A87-1D91-4AC6-9953-80B42EA67A45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visuel_bis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0"/>
            <a:ext cx="7558087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0"/>
            <a:ext cx="9144000" cy="6902450"/>
            <a:chOff x="0" y="0"/>
            <a:chExt cx="5760" cy="4348"/>
          </a:xfrm>
        </p:grpSpPr>
        <p:sp>
          <p:nvSpPr>
            <p:cNvPr id="6" name="Rectangle 24"/>
            <p:cNvSpPr>
              <a:spLocks noChangeArrowheads="1"/>
            </p:cNvSpPr>
            <p:nvPr userDrawn="1"/>
          </p:nvSpPr>
          <p:spPr bwMode="gray">
            <a:xfrm>
              <a:off x="0" y="2136"/>
              <a:ext cx="5760" cy="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25"/>
            <p:cNvSpPr>
              <a:spLocks/>
            </p:cNvSpPr>
            <p:nvPr userDrawn="1"/>
          </p:nvSpPr>
          <p:spPr bwMode="gray">
            <a:xfrm>
              <a:off x="0" y="0"/>
              <a:ext cx="2082" cy="4320"/>
            </a:xfrm>
            <a:custGeom>
              <a:avLst/>
              <a:gdLst>
                <a:gd name="T0" fmla="*/ 0 w 2082"/>
                <a:gd name="T1" fmla="*/ 0 h 4320"/>
                <a:gd name="T2" fmla="*/ 0 w 2082"/>
                <a:gd name="T3" fmla="*/ 4320 h 4320"/>
                <a:gd name="T4" fmla="*/ 56 w 2082"/>
                <a:gd name="T5" fmla="*/ 4320 h 4320"/>
                <a:gd name="T6" fmla="*/ 2082 w 2082"/>
                <a:gd name="T7" fmla="*/ 0 h 4320"/>
                <a:gd name="T8" fmla="*/ 0 w 208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2" h="4320">
                  <a:moveTo>
                    <a:pt x="0" y="0"/>
                  </a:moveTo>
                  <a:lnTo>
                    <a:pt x="0" y="4320"/>
                  </a:lnTo>
                  <a:lnTo>
                    <a:pt x="56" y="4320"/>
                  </a:lnTo>
                  <a:lnTo>
                    <a:pt x="20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8" name="Picture 26" descr="bandeau_titre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0" y="1258"/>
              <a:ext cx="1451" cy="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2" descr="logo_t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1350" y="5414963"/>
            <a:ext cx="34194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3165475" y="3084513"/>
            <a:ext cx="576263" cy="57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65475" y="404813"/>
            <a:ext cx="5184775" cy="2462212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5475" y="3265488"/>
            <a:ext cx="5184775" cy="1171575"/>
          </a:xfrm>
        </p:spPr>
        <p:txBody>
          <a:bodyPr/>
          <a:lstStyle>
            <a:lvl1pPr marL="0" indent="0">
              <a:spcAft>
                <a:spcPct val="0"/>
              </a:spcAft>
              <a:buFont typeface="Symbol" pitchFamily="18" charset="2"/>
              <a:buNone/>
              <a:defRPr sz="2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3165475" y="4486275"/>
            <a:ext cx="5184775" cy="47625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E0CC-039E-47DB-B5FA-1667E0B53A30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8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FAECB-5F56-4F0D-BEDF-440AE20A074B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800225"/>
            <a:ext cx="3827463" cy="4037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19613" y="1800225"/>
            <a:ext cx="3829050" cy="4037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24AD9-80FE-4564-90B0-938440E9A5FD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9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845D8-C675-4854-80A4-3FE12618871C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F1990-A510-4051-AC06-43ACF8B47D7F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7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C22630-52AA-4805-BA9E-E79B607D06A8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0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5D3CFD-D07B-4D76-8DD8-DB75D98BE44F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EDBC41-D2AF-407F-9E3C-7DBF5023D2CC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0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DE35F-9ADB-46C6-8FD5-D7C3E2C5FC0D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68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97625" y="419100"/>
            <a:ext cx="1951038" cy="54181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19100"/>
            <a:ext cx="5705475" cy="54181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E8458-B777-46AF-96AA-8A28D29B3585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3A16-6AA1-4CF8-B19C-DCCD364E7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Steering Committee, February 20</a:t>
            </a:r>
            <a:r>
              <a:rPr lang="en-US" baseline="30000" dirty="0" smtClean="0"/>
              <a:t>th</a:t>
            </a:r>
            <a:r>
              <a:rPr lang="en-US" dirty="0" smtClean="0"/>
              <a:t>,2014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03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E0CC-039E-47DB-B5FA-1667E0B53A30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8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FAECB-5F56-4F0D-BEDF-440AE20A074B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6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800225"/>
            <a:ext cx="3827463" cy="4037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19613" y="1800225"/>
            <a:ext cx="3829050" cy="4037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24AD9-80FE-4564-90B0-938440E9A5FD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8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845D8-C675-4854-80A4-3FE12618871C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8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F1990-A510-4051-AC06-43ACF8B47D7F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2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C22630-52AA-4805-BA9E-E79B607D06A8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7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5D3CFD-D07B-4D76-8DD8-DB75D98BE44F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07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EDBC41-D2AF-407F-9E3C-7DBF5023D2CC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0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DE35F-9ADB-46C6-8FD5-D7C3E2C5FC0D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5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EC18-C7E5-40DF-9C4D-FF0B7A094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Steering Committee , February 20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97625" y="419100"/>
            <a:ext cx="1951038" cy="54181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19100"/>
            <a:ext cx="5705475" cy="54181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E8458-B777-46AF-96AA-8A28D29B3585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95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9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6BE0CC-039E-47DB-B5FA-1667E0B53A30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9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FAECB-5F56-4F0D-BEDF-440AE20A074B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5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800225"/>
            <a:ext cx="3827463" cy="4037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19613" y="1800225"/>
            <a:ext cx="3829050" cy="4037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724AD9-80FE-4564-90B0-938440E9A5FD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66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845D8-C675-4854-80A4-3FE12618871C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50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F1990-A510-4051-AC06-43ACF8B47D7F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32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C22630-52AA-4805-BA9E-E79B607D06A8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57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5D3CFD-D07B-4D76-8DD8-DB75D98BE44F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61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EDBC41-D2AF-407F-9E3C-7DBF5023D2CC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2EAE8-5CF0-4EEA-B47E-F0A13B0FAF30}" type="slidenum">
              <a:rPr lang="en-US">
                <a:solidFill>
                  <a:srgbClr val="61B57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6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BDE35F-9ADB-46C6-8FD5-D7C3E2C5FC0D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5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97625" y="419100"/>
            <a:ext cx="1951038" cy="54181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19100"/>
            <a:ext cx="5705475" cy="54181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E8458-B777-46AF-96AA-8A28D29B3585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8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97625" y="419100"/>
            <a:ext cx="1951038" cy="54181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19100"/>
            <a:ext cx="5705475" cy="54181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3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80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417513"/>
            <a:ext cx="7812088" cy="12414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9750" y="1800225"/>
            <a:ext cx="7812088" cy="40386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27FF-01C1-4C22-9B08-2D3E038B366F}" type="slidenum">
              <a:rPr lang="fr-FR">
                <a:solidFill>
                  <a:srgbClr val="61B57C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9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logo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6725" y="6275388"/>
            <a:ext cx="9366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2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738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logo_tex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35688"/>
            <a:ext cx="18002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19100"/>
            <a:ext cx="78089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800225"/>
            <a:ext cx="7808913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94663" y="6237288"/>
            <a:ext cx="255587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3B304A15-E331-4AA4-8A4B-ED312973E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835150" y="6237288"/>
            <a:ext cx="6181725" cy="319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Steering Committee, February  20th -2014</a:t>
            </a:r>
            <a:endParaRPr lang="en-US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gray">
          <a:xfrm>
            <a:off x="8008938" y="6351588"/>
            <a:ext cx="254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folHlink"/>
                </a:solidFill>
              </a:rPr>
              <a:t>/</a:t>
            </a:r>
            <a:endParaRPr lang="en-US" sz="2000">
              <a:solidFill>
                <a:schemeClr val="fol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089" r:id="rId2"/>
    <p:sldLayoutId id="214748408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ct val="0"/>
        </a:spcBef>
        <a:spcAft>
          <a:spcPct val="50000"/>
        </a:spcAft>
        <a:buClr>
          <a:schemeClr val="folHlink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7800" algn="l" rtl="0" eaLnBrk="0" fontAlgn="base" hangingPunct="0">
        <a:spcBef>
          <a:spcPct val="0"/>
        </a:spcBef>
        <a:spcAft>
          <a:spcPct val="50000"/>
        </a:spcAft>
        <a:buClr>
          <a:schemeClr val="folHlink"/>
        </a:buClr>
        <a:buSzPct val="70000"/>
        <a:buFont typeface="Wingdings" pitchFamily="2" charset="2"/>
        <a:buChar char="à"/>
        <a:defRPr sz="1600">
          <a:solidFill>
            <a:schemeClr val="tx1"/>
          </a:solidFill>
          <a:latin typeface="+mn-lt"/>
          <a:cs typeface="+mn-cs"/>
        </a:defRPr>
      </a:lvl2pPr>
      <a:lvl3pPr marL="449263" indent="3175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defRPr sz="1400">
          <a:solidFill>
            <a:schemeClr val="tx1"/>
          </a:solidFill>
          <a:latin typeface="+mn-lt"/>
          <a:cs typeface="+mn-cs"/>
        </a:defRPr>
      </a:lvl3pPr>
      <a:lvl4pPr marL="454025" algn="l" rtl="0" eaLnBrk="0" fontAlgn="base" hangingPunct="0"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cs typeface="+mn-cs"/>
        </a:defRPr>
      </a:lvl4pPr>
      <a:lvl5pPr marL="455613" algn="l" rtl="0" eaLnBrk="0" fontAlgn="base" hangingPunct="0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5pPr>
      <a:lvl6pPr marL="9128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6pPr>
      <a:lvl7pPr marL="13700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7pPr>
      <a:lvl8pPr marL="18272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8pPr>
      <a:lvl9pPr marL="22844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logo_tex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135688"/>
            <a:ext cx="18002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19100"/>
            <a:ext cx="78089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800225"/>
            <a:ext cx="7808913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94663" y="6237288"/>
            <a:ext cx="255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3C0C2752-2AD7-4C79-9BC3-098A00D68ECE}" type="slidenum">
              <a:rPr lang="en-US">
                <a:solidFill>
                  <a:srgbClr val="61B57C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61B57C"/>
              </a:solidFill>
              <a:cs typeface="Arial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835150" y="6237288"/>
            <a:ext cx="6181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3365F"/>
                </a:solidFill>
                <a:cs typeface="Arial"/>
              </a:rPr>
              <a:t>February 2013</a:t>
            </a: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gray">
          <a:xfrm>
            <a:off x="8008938" y="6351588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2000" smtClean="0">
                <a:solidFill>
                  <a:srgbClr val="61B57C"/>
                </a:solidFill>
              </a:rPr>
              <a:t>/</a:t>
            </a:r>
            <a:endParaRPr lang="en-US" sz="2000" smtClean="0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8288" indent="-268288" algn="l" rtl="0" eaLnBrk="0" fontAlgn="base" hangingPunct="0">
        <a:spcBef>
          <a:spcPct val="0"/>
        </a:spcBef>
        <a:spcAft>
          <a:spcPct val="50000"/>
        </a:spcAft>
        <a:buClr>
          <a:schemeClr val="folHlink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7800" algn="l" rtl="0" eaLnBrk="0" fontAlgn="base" hangingPunct="0">
        <a:spcBef>
          <a:spcPct val="0"/>
        </a:spcBef>
        <a:spcAft>
          <a:spcPct val="50000"/>
        </a:spcAft>
        <a:buClr>
          <a:schemeClr val="folHlink"/>
        </a:buClr>
        <a:buSzPct val="70000"/>
        <a:buFont typeface="Wingdings" pitchFamily="2" charset="2"/>
        <a:buChar char="à"/>
        <a:defRPr sz="1600">
          <a:solidFill>
            <a:schemeClr val="tx1"/>
          </a:solidFill>
          <a:latin typeface="+mn-lt"/>
          <a:cs typeface="+mn-cs"/>
        </a:defRPr>
      </a:lvl2pPr>
      <a:lvl3pPr marL="449263" indent="3175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defRPr sz="1400">
          <a:solidFill>
            <a:schemeClr val="tx1"/>
          </a:solidFill>
          <a:latin typeface="+mn-lt"/>
          <a:cs typeface="+mn-cs"/>
        </a:defRPr>
      </a:lvl3pPr>
      <a:lvl4pPr marL="454025" indent="917575" algn="l" rtl="0" eaLnBrk="0" fontAlgn="base" hangingPunct="0"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cs typeface="+mn-cs"/>
        </a:defRPr>
      </a:lvl4pPr>
      <a:lvl5pPr marL="455613" indent="1373188" algn="l" rtl="0" eaLnBrk="0" fontAlgn="base" hangingPunct="0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5pPr>
      <a:lvl6pPr marL="9128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6pPr>
      <a:lvl7pPr marL="13700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7pPr>
      <a:lvl8pPr marL="18272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8pPr>
      <a:lvl9pPr marL="22844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logo_tex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5688"/>
            <a:ext cx="1800225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19100"/>
            <a:ext cx="78089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800225"/>
            <a:ext cx="7808913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94663" y="6237288"/>
            <a:ext cx="255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folHlink"/>
                </a:solidFill>
              </a:defRPr>
            </a:lvl1pPr>
          </a:lstStyle>
          <a:p>
            <a:fld id="{6051542D-DA11-4875-880D-F6D86D42CD78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835150" y="6237288"/>
            <a:ext cx="6181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gray">
          <a:xfrm>
            <a:off x="8008938" y="6351588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/>
            <a:r>
              <a:rPr lang="fr-FR" sz="2000">
                <a:solidFill>
                  <a:srgbClr val="61B57C"/>
                </a:solidFill>
              </a:rPr>
              <a:t>/</a:t>
            </a:r>
            <a:endParaRPr lang="en-US" sz="2000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50000"/>
        </a:spcAft>
        <a:buClr>
          <a:schemeClr val="folHlink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7800" algn="l" rtl="0" eaLnBrk="1" fontAlgn="base" hangingPunct="1">
        <a:spcBef>
          <a:spcPct val="0"/>
        </a:spcBef>
        <a:spcAft>
          <a:spcPct val="50000"/>
        </a:spcAft>
        <a:buClr>
          <a:schemeClr val="folHlink"/>
        </a:buClr>
        <a:buSzPct val="70000"/>
        <a:buFont typeface="Wingdings" pitchFamily="2" charset="2"/>
        <a:buChar char="à"/>
        <a:defRPr sz="1600">
          <a:solidFill>
            <a:schemeClr val="tx1"/>
          </a:solidFill>
          <a:latin typeface="+mn-lt"/>
          <a:cs typeface="+mn-cs"/>
        </a:defRPr>
      </a:lvl2pPr>
      <a:lvl3pPr marL="449263" indent="3175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defRPr sz="1400">
          <a:solidFill>
            <a:schemeClr val="tx1"/>
          </a:solidFill>
          <a:latin typeface="+mn-lt"/>
          <a:cs typeface="+mn-cs"/>
        </a:defRPr>
      </a:lvl3pPr>
      <a:lvl4pPr marL="454025" algn="l" rtl="0" eaLnBrk="1" fontAlgn="base" hangingPunct="1"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cs typeface="+mn-cs"/>
        </a:defRPr>
      </a:lvl4pPr>
      <a:lvl5pPr marL="4556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5pPr>
      <a:lvl6pPr marL="9128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6pPr>
      <a:lvl7pPr marL="13700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7pPr>
      <a:lvl8pPr marL="18272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8pPr>
      <a:lvl9pPr marL="22844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logo_tex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5688"/>
            <a:ext cx="1800225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19100"/>
            <a:ext cx="78089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800225"/>
            <a:ext cx="7808913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94663" y="6237288"/>
            <a:ext cx="255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folHlink"/>
                </a:solidFill>
              </a:defRPr>
            </a:lvl1pPr>
          </a:lstStyle>
          <a:p>
            <a:fld id="{6051542D-DA11-4875-880D-F6D86D42CD78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835150" y="6237288"/>
            <a:ext cx="6181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gray">
          <a:xfrm>
            <a:off x="8008938" y="6351588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/>
            <a:r>
              <a:rPr lang="fr-FR" sz="2000">
                <a:solidFill>
                  <a:srgbClr val="61B57C"/>
                </a:solidFill>
              </a:rPr>
              <a:t>/</a:t>
            </a:r>
            <a:endParaRPr lang="en-US" sz="2000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50000"/>
        </a:spcAft>
        <a:buClr>
          <a:schemeClr val="folHlink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7800" algn="l" rtl="0" eaLnBrk="1" fontAlgn="base" hangingPunct="1">
        <a:spcBef>
          <a:spcPct val="0"/>
        </a:spcBef>
        <a:spcAft>
          <a:spcPct val="50000"/>
        </a:spcAft>
        <a:buClr>
          <a:schemeClr val="folHlink"/>
        </a:buClr>
        <a:buSzPct val="70000"/>
        <a:buFont typeface="Wingdings" pitchFamily="2" charset="2"/>
        <a:buChar char="à"/>
        <a:defRPr sz="1600">
          <a:solidFill>
            <a:schemeClr val="tx1"/>
          </a:solidFill>
          <a:latin typeface="+mn-lt"/>
          <a:cs typeface="+mn-cs"/>
        </a:defRPr>
      </a:lvl2pPr>
      <a:lvl3pPr marL="449263" indent="3175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defRPr sz="1400">
          <a:solidFill>
            <a:schemeClr val="tx1"/>
          </a:solidFill>
          <a:latin typeface="+mn-lt"/>
          <a:cs typeface="+mn-cs"/>
        </a:defRPr>
      </a:lvl3pPr>
      <a:lvl4pPr marL="454025" algn="l" rtl="0" eaLnBrk="1" fontAlgn="base" hangingPunct="1"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cs typeface="+mn-cs"/>
        </a:defRPr>
      </a:lvl4pPr>
      <a:lvl5pPr marL="4556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5pPr>
      <a:lvl6pPr marL="9128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6pPr>
      <a:lvl7pPr marL="13700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7pPr>
      <a:lvl8pPr marL="18272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8pPr>
      <a:lvl9pPr marL="22844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logo_tex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5688"/>
            <a:ext cx="1800225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19100"/>
            <a:ext cx="78089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800225"/>
            <a:ext cx="7808913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94663" y="6237288"/>
            <a:ext cx="255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folHlink"/>
                </a:solidFill>
              </a:defRPr>
            </a:lvl1pPr>
          </a:lstStyle>
          <a:p>
            <a:fld id="{6051542D-DA11-4875-880D-F6D86D42CD78}" type="slidenum">
              <a:rPr lang="en-US">
                <a:solidFill>
                  <a:srgbClr val="61B57C"/>
                </a:solidFill>
              </a:rPr>
              <a:pPr/>
              <a:t>‹#›</a:t>
            </a:fld>
            <a:endParaRPr lang="en-US">
              <a:solidFill>
                <a:srgbClr val="61B57C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835150" y="6237288"/>
            <a:ext cx="61817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endParaRPr lang="en-US" b="0">
              <a:solidFill>
                <a:srgbClr val="03365F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gray">
          <a:xfrm>
            <a:off x="8008938" y="6351588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/>
            <a:r>
              <a:rPr lang="fr-FR" sz="2000">
                <a:solidFill>
                  <a:srgbClr val="61B57C"/>
                </a:solidFill>
              </a:rPr>
              <a:t>/</a:t>
            </a:r>
            <a:endParaRPr lang="en-US" sz="2000">
              <a:solidFill>
                <a:srgbClr val="61B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68288" indent="-268288" algn="l" rtl="0" eaLnBrk="1" fontAlgn="base" hangingPunct="1">
        <a:spcBef>
          <a:spcPct val="0"/>
        </a:spcBef>
        <a:spcAft>
          <a:spcPct val="50000"/>
        </a:spcAft>
        <a:buClr>
          <a:schemeClr val="folHlink"/>
        </a:buClr>
        <a:buFont typeface="Symbol" pitchFamily="18" charset="2"/>
        <a:buChar char="·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7800" algn="l" rtl="0" eaLnBrk="1" fontAlgn="base" hangingPunct="1">
        <a:spcBef>
          <a:spcPct val="0"/>
        </a:spcBef>
        <a:spcAft>
          <a:spcPct val="50000"/>
        </a:spcAft>
        <a:buClr>
          <a:schemeClr val="folHlink"/>
        </a:buClr>
        <a:buSzPct val="70000"/>
        <a:buFont typeface="Wingdings" pitchFamily="2" charset="2"/>
        <a:buChar char="à"/>
        <a:defRPr sz="1600">
          <a:solidFill>
            <a:schemeClr val="tx1"/>
          </a:solidFill>
          <a:latin typeface="+mn-lt"/>
          <a:cs typeface="+mn-cs"/>
        </a:defRPr>
      </a:lvl2pPr>
      <a:lvl3pPr marL="449263" indent="3175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defRPr sz="1400">
          <a:solidFill>
            <a:schemeClr val="tx1"/>
          </a:solidFill>
          <a:latin typeface="+mn-lt"/>
          <a:cs typeface="+mn-cs"/>
        </a:defRPr>
      </a:lvl3pPr>
      <a:lvl4pPr marL="454025" algn="l" rtl="0" eaLnBrk="1" fontAlgn="base" hangingPunct="1">
        <a:spcBef>
          <a:spcPct val="0"/>
        </a:spcBef>
        <a:spcAft>
          <a:spcPct val="50000"/>
        </a:spcAft>
        <a:defRPr sz="1200">
          <a:solidFill>
            <a:schemeClr val="tx1"/>
          </a:solidFill>
          <a:latin typeface="+mn-lt"/>
          <a:cs typeface="+mn-cs"/>
        </a:defRPr>
      </a:lvl4pPr>
      <a:lvl5pPr marL="4556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5pPr>
      <a:lvl6pPr marL="9128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6pPr>
      <a:lvl7pPr marL="13700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7pPr>
      <a:lvl8pPr marL="18272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8pPr>
      <a:lvl9pPr marL="2284413" algn="l" rtl="0" eaLnBrk="1" fontAlgn="base" hangingPunct="1">
        <a:spcBef>
          <a:spcPct val="0"/>
        </a:spcBef>
        <a:spcAft>
          <a:spcPct val="50000"/>
        </a:spcAft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facebulgaria.onlinecreditpolic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9"/>
          <p:cNvSpPr txBox="1">
            <a:spLocks noChangeArrowheads="1"/>
          </p:cNvSpPr>
          <p:nvPr/>
        </p:nvSpPr>
        <p:spPr bwMode="auto">
          <a:xfrm>
            <a:off x="-1981200" y="0"/>
            <a:ext cx="1727200" cy="132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b="1" dirty="0">
                <a:solidFill>
                  <a:schemeClr val="accent1"/>
                </a:solidFill>
              </a:rPr>
              <a:t>Date can be personalized as follow: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View / Header and footer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Select the date and type the appropriate date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Click on Apply to all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 b="20984"/>
          <a:stretch/>
        </p:blipFill>
        <p:spPr>
          <a:xfrm>
            <a:off x="3059832" y="3573016"/>
            <a:ext cx="3384376" cy="766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7833" y="198884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Кредитна застраховка за малки и средни предприятия</a:t>
            </a:r>
            <a:endParaRPr lang="bg-BG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62" cy="4038600"/>
          </a:xfrm>
        </p:spPr>
        <p:txBody>
          <a:bodyPr/>
          <a:lstStyle/>
          <a:p>
            <a:r>
              <a:rPr lang="bg-BG" dirty="0" smtClean="0"/>
              <a:t>Опростена структура</a:t>
            </a:r>
            <a:r>
              <a:rPr lang="en-US" dirty="0" smtClean="0"/>
              <a:t> : </a:t>
            </a:r>
            <a:r>
              <a:rPr lang="bg-BG" dirty="0" smtClean="0"/>
              <a:t>параметрите са включени в Общите условия</a:t>
            </a:r>
            <a:r>
              <a:rPr lang="en-US" dirty="0" smtClean="0"/>
              <a:t>, </a:t>
            </a:r>
            <a:r>
              <a:rPr lang="bg-BG" dirty="0" smtClean="0"/>
              <a:t>няма допълнителни модули, а Специалните условия са по-малко</a:t>
            </a:r>
            <a:endParaRPr lang="en-US" dirty="0" smtClean="0"/>
          </a:p>
          <a:p>
            <a:r>
              <a:rPr lang="ru-RU" dirty="0" smtClean="0"/>
              <a:t>Опростен текст на договора. </a:t>
            </a:r>
          </a:p>
          <a:p>
            <a:r>
              <a:rPr lang="ru-RU" dirty="0" smtClean="0"/>
              <a:t>Плащане еднократно или на тримесечни/месечни вноски </a:t>
            </a:r>
            <a:r>
              <a:rPr lang="en-US" dirty="0" smtClean="0"/>
              <a:t>(</a:t>
            </a:r>
            <a:r>
              <a:rPr lang="bg-BG" dirty="0" smtClean="0"/>
              <a:t>ръста в цената е посочен в договора – 3% оскъпяване за тримесечни вноски и 6% за месечни</a:t>
            </a:r>
            <a:r>
              <a:rPr lang="en-US" dirty="0" smtClean="0"/>
              <a:t>)</a:t>
            </a:r>
          </a:p>
          <a:p>
            <a:r>
              <a:rPr lang="bg-BG" dirty="0" smtClean="0"/>
              <a:t>Процесът след получаване на оферта в портала </a:t>
            </a:r>
            <a:r>
              <a:rPr lang="en-US" dirty="0" err="1" smtClean="0"/>
              <a:t>EasyLiner</a:t>
            </a:r>
            <a:r>
              <a:rPr lang="en-US" dirty="0" smtClean="0"/>
              <a:t> </a:t>
            </a:r>
            <a:r>
              <a:rPr lang="fr-FR" dirty="0" smtClean="0"/>
              <a:t>e </a:t>
            </a:r>
            <a:r>
              <a:rPr lang="bg-BG" dirty="0" smtClean="0"/>
              <a:t>описан подробно в придружаващото писмо към застрахователния договор</a:t>
            </a:r>
            <a:r>
              <a:rPr lang="en-US" dirty="0" smtClean="0"/>
              <a:t> </a:t>
            </a:r>
          </a:p>
          <a:p>
            <a:pPr lvl="1"/>
            <a:r>
              <a:rPr lang="bg-BG" sz="1400" dirty="0"/>
              <a:t>д</a:t>
            </a:r>
            <a:r>
              <a:rPr lang="bg-BG" sz="1400" dirty="0" smtClean="0"/>
              <a:t>опълнителните документи, които е необходимо да изпратите с договора</a:t>
            </a:r>
            <a:endParaRPr lang="en-US" sz="1400" dirty="0" smtClean="0"/>
          </a:p>
          <a:p>
            <a:pPr lvl="1"/>
            <a:r>
              <a:rPr lang="bg-BG" sz="1400" dirty="0"/>
              <a:t>д</a:t>
            </a:r>
            <a:r>
              <a:rPr lang="bg-BG" sz="1400" dirty="0" smtClean="0"/>
              <a:t>оговор, който да бъде подписан, подпечатан и изпратен към нас в два екземпляра</a:t>
            </a:r>
            <a:endParaRPr lang="en-US" sz="1400" dirty="0" smtClean="0"/>
          </a:p>
          <a:p>
            <a:pPr lvl="1"/>
            <a:r>
              <a:rPr lang="bg-BG" sz="1400" dirty="0"/>
              <a:t>н</a:t>
            </a:r>
            <a:r>
              <a:rPr lang="bg-BG" sz="1400" dirty="0" smtClean="0"/>
              <a:t>ие си запазваме правото да не подпишем договора, ако липсва необходима финансова информация за компанията.</a:t>
            </a:r>
            <a:r>
              <a:rPr lang="en-US" sz="1400" dirty="0" smtClean="0"/>
              <a:t> </a:t>
            </a:r>
          </a:p>
        </p:txBody>
      </p:sp>
      <p:pic>
        <p:nvPicPr>
          <p:cNvPr id="143365" name="Imag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051" y="5894945"/>
            <a:ext cx="1726961" cy="55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1208"/>
            <a:ext cx="6948263" cy="1556792"/>
          </a:xfrm>
          <a:prstGeom prst="rect">
            <a:avLst/>
          </a:prstGeom>
        </p:spPr>
      </p:pic>
      <p:sp>
        <p:nvSpPr>
          <p:cNvPr id="9" name="Rectangle 176"/>
          <p:cNvSpPr txBox="1">
            <a:spLocks/>
          </p:cNvSpPr>
          <p:nvPr/>
        </p:nvSpPr>
        <p:spPr bwMode="gray">
          <a:xfrm>
            <a:off x="302692" y="260648"/>
            <a:ext cx="78120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g-BG" sz="2400" kern="0" dirty="0" smtClean="0"/>
              <a:t>2. Същност и стандартни параметри на продукта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5979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7812087" cy="1241425"/>
          </a:xfrm>
        </p:spPr>
        <p:txBody>
          <a:bodyPr/>
          <a:lstStyle/>
          <a:p>
            <a:r>
              <a:rPr lang="bg-BG" dirty="0" smtClean="0"/>
              <a:t>Договор</a:t>
            </a:r>
            <a:endParaRPr lang="fr-FR" dirty="0" smtClean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48201"/>
            <a:ext cx="4276725" cy="60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5258" y="620687"/>
            <a:ext cx="4319434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52083"/>
            <a:ext cx="7808913" cy="1243013"/>
          </a:xfrm>
        </p:spPr>
        <p:txBody>
          <a:bodyPr/>
          <a:lstStyle/>
          <a:p>
            <a:r>
              <a:rPr lang="bg-BG" dirty="0" smtClean="0"/>
              <a:t>3. Как работи </a:t>
            </a:r>
            <a:r>
              <a:rPr lang="en-US" dirty="0" err="1" smtClean="0"/>
              <a:t>EasyLiner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08720"/>
            <a:ext cx="7812088" cy="4038600"/>
          </a:xfrm>
        </p:spPr>
        <p:txBody>
          <a:bodyPr/>
          <a:lstStyle/>
          <a:p>
            <a:r>
              <a:rPr lang="bg-BG" dirty="0" smtClean="0"/>
              <a:t>Онлайн портал, който</a:t>
            </a:r>
            <a:r>
              <a:rPr lang="en-US" dirty="0" smtClean="0"/>
              <a:t>: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094663" y="6165304"/>
            <a:ext cx="255587" cy="320675"/>
          </a:xfrm>
        </p:spPr>
        <p:txBody>
          <a:bodyPr/>
          <a:lstStyle/>
          <a:p>
            <a:pPr>
              <a:defRPr/>
            </a:pPr>
            <a:fld id="{8908FA5C-ADB0-43F2-929E-B2CF9F96D4F3}" type="slidenum">
              <a:rPr lang="fr-FR" smtClean="0">
                <a:solidFill>
                  <a:srgbClr val="61B57C"/>
                </a:solidFill>
              </a:rPr>
              <a:pPr>
                <a:defRPr/>
              </a:pPr>
              <a:t>12</a:t>
            </a:fld>
            <a:endParaRPr lang="fr-FR" dirty="0">
              <a:solidFill>
                <a:srgbClr val="61B57C"/>
              </a:solidFill>
            </a:endParaRPr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/>
          <a:stretch/>
        </p:blipFill>
        <p:spPr bwMode="auto">
          <a:xfrm>
            <a:off x="65537" y="2032796"/>
            <a:ext cx="9067800" cy="45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159490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/>
              <a:t>Предоставя оферта онлайн </a:t>
            </a:r>
            <a:endParaRPr lang="bg-BG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3888" y="1629501"/>
            <a:ext cx="2856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/>
              <a:t>Дава основна информация</a:t>
            </a:r>
            <a:endParaRPr lang="bg-BG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58429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/>
              <a:t>Генерира договор</a:t>
            </a:r>
            <a:endParaRPr lang="bg-BG" sz="1600" b="1" dirty="0"/>
          </a:p>
        </p:txBody>
      </p:sp>
    </p:spTree>
    <p:extLst>
      <p:ext uri="{BB962C8B-B14F-4D97-AF65-F5344CB8AC3E}">
        <p14:creationId xmlns:p14="http://schemas.microsoft.com/office/powerpoint/2010/main" val="5148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/>
          </p:cNvSpPr>
          <p:nvPr>
            <p:ph type="title"/>
          </p:nvPr>
        </p:nvSpPr>
        <p:spPr>
          <a:xfrm>
            <a:off x="468313" y="171450"/>
            <a:ext cx="7812087" cy="1241425"/>
          </a:xfrm>
        </p:spPr>
        <p:txBody>
          <a:bodyPr/>
          <a:lstStyle/>
          <a:p>
            <a:r>
              <a:rPr lang="bg-BG" dirty="0" smtClean="0"/>
              <a:t>3. Как работи </a:t>
            </a:r>
            <a:r>
              <a:rPr lang="fr-FR" dirty="0" err="1" smtClean="0"/>
              <a:t>EasyLiner</a:t>
            </a:r>
            <a:r>
              <a:rPr lang="fr-FR" dirty="0" smtClean="0"/>
              <a:t>?</a:t>
            </a:r>
          </a:p>
        </p:txBody>
      </p:sp>
      <p:sp>
        <p:nvSpPr>
          <p:cNvPr id="149506" name="Rectangle 3"/>
          <p:cNvSpPr>
            <a:spLocks noGrp="1"/>
          </p:cNvSpPr>
          <p:nvPr>
            <p:ph idx="1"/>
          </p:nvPr>
        </p:nvSpPr>
        <p:spPr>
          <a:xfrm>
            <a:off x="493737" y="980728"/>
            <a:ext cx="7894687" cy="4038600"/>
          </a:xfrm>
        </p:spPr>
        <p:txBody>
          <a:bodyPr/>
          <a:lstStyle/>
          <a:p>
            <a:pPr>
              <a:buClr>
                <a:srgbClr val="18B3B9"/>
              </a:buClr>
            </a:pPr>
            <a:r>
              <a:rPr lang="bg-BG" sz="1400" dirty="0" smtClean="0"/>
              <a:t>Офертата и договорите се генерират онлайн през следния линк </a:t>
            </a:r>
            <a:r>
              <a:rPr lang="en-US" sz="1400" dirty="0">
                <a:hlinkClick r:id="rId3"/>
              </a:rPr>
              <a:t>https://cofacebulgaria.onlinecreditpolicy.com</a:t>
            </a:r>
            <a:r>
              <a:rPr lang="en-US" sz="1400" dirty="0" smtClean="0">
                <a:hlinkClick r:id="rId3"/>
              </a:rPr>
              <a:t>/</a:t>
            </a:r>
            <a:endParaRPr lang="bg-BG" sz="1400" dirty="0" smtClean="0"/>
          </a:p>
          <a:p>
            <a:pPr>
              <a:buClr>
                <a:srgbClr val="18B3B9"/>
              </a:buClr>
            </a:pPr>
            <a:r>
              <a:rPr lang="ru-RU" sz="1400" dirty="0" smtClean="0"/>
              <a:t>За </a:t>
            </a:r>
            <a:r>
              <a:rPr lang="ru-RU" sz="1400" dirty="0"/>
              <a:t>да </a:t>
            </a:r>
            <a:r>
              <a:rPr lang="ru-RU" sz="1400" dirty="0" smtClean="0"/>
              <a:t>генерира оферта, проспектът трябва да се регистрира в </a:t>
            </a:r>
            <a:r>
              <a:rPr lang="ru-RU" sz="1400" dirty="0"/>
              <a:t>портала </a:t>
            </a:r>
            <a:r>
              <a:rPr lang="ru-RU" sz="1400" dirty="0" smtClean="0"/>
              <a:t>- регистрацията </a:t>
            </a:r>
            <a:r>
              <a:rPr lang="ru-RU" sz="1400" dirty="0"/>
              <a:t>става с реална </a:t>
            </a:r>
            <a:r>
              <a:rPr lang="ru-RU" sz="1400" dirty="0" smtClean="0"/>
              <a:t>фирма; изисква се потвърждение по имейл;</a:t>
            </a:r>
            <a:endParaRPr lang="ru-RU" sz="1400" dirty="0"/>
          </a:p>
          <a:p>
            <a:pPr>
              <a:buClr>
                <a:srgbClr val="18B3B9"/>
              </a:buClr>
            </a:pPr>
            <a:endParaRPr lang="ru-RU" sz="1400" dirty="0" smtClean="0"/>
          </a:p>
          <a:p>
            <a:pPr>
              <a:buClr>
                <a:srgbClr val="18B3B9"/>
              </a:buClr>
            </a:pPr>
            <a:endParaRPr lang="ru-RU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5213"/>
            <a:ext cx="7920880" cy="44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/>
          </p:cNvSpPr>
          <p:nvPr>
            <p:ph type="title"/>
          </p:nvPr>
        </p:nvSpPr>
        <p:spPr>
          <a:xfrm>
            <a:off x="468313" y="171450"/>
            <a:ext cx="7812087" cy="1241425"/>
          </a:xfrm>
        </p:spPr>
        <p:txBody>
          <a:bodyPr/>
          <a:lstStyle/>
          <a:p>
            <a:r>
              <a:rPr lang="bg-BG" dirty="0" smtClean="0"/>
              <a:t>3. Как работи </a:t>
            </a:r>
            <a:r>
              <a:rPr lang="fr-FR" dirty="0" err="1" smtClean="0"/>
              <a:t>EasyLiner</a:t>
            </a:r>
            <a:r>
              <a:rPr lang="fr-FR" dirty="0" smtClean="0"/>
              <a:t>?</a:t>
            </a:r>
          </a:p>
        </p:txBody>
      </p:sp>
      <p:sp>
        <p:nvSpPr>
          <p:cNvPr id="149506" name="Rectangle 3"/>
          <p:cNvSpPr>
            <a:spLocks noGrp="1"/>
          </p:cNvSpPr>
          <p:nvPr>
            <p:ph idx="1"/>
          </p:nvPr>
        </p:nvSpPr>
        <p:spPr>
          <a:xfrm>
            <a:off x="493737" y="980728"/>
            <a:ext cx="7894687" cy="4038600"/>
          </a:xfrm>
        </p:spPr>
        <p:txBody>
          <a:bodyPr/>
          <a:lstStyle/>
          <a:p>
            <a:pPr>
              <a:buClr>
                <a:srgbClr val="18B3B9"/>
              </a:buClr>
            </a:pPr>
            <a:r>
              <a:rPr lang="ru-RU" sz="1400" dirty="0" smtClean="0"/>
              <a:t>Проспектът въвежда минимална финансова информация за своята компания и избира параметрите на офертата, които желае.</a:t>
            </a:r>
          </a:p>
          <a:p>
            <a:pPr marL="0" indent="0">
              <a:buClr>
                <a:srgbClr val="18B3B9"/>
              </a:buClr>
              <a:buNone/>
            </a:pPr>
            <a:endParaRPr lang="ru-RU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75" y="1340768"/>
            <a:ext cx="6656740" cy="3744416"/>
          </a:xfrm>
          <a:prstGeom prst="rect">
            <a:avLst/>
          </a:prstGeom>
          <a:ln>
            <a:noFill/>
          </a:ln>
          <a:effectLst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74910"/>
            <a:ext cx="8704967" cy="4896544"/>
          </a:xfrm>
          <a:prstGeom prst="rect">
            <a:avLst/>
          </a:prstGeom>
          <a:noFill/>
          <a:ln>
            <a:noFill/>
          </a:ln>
          <a:effectLst>
            <a:softEdge rad="927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32240" y="4623182"/>
            <a:ext cx="1368152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/>
          <p:cNvSpPr txBox="1"/>
          <p:nvPr/>
        </p:nvSpPr>
        <p:spPr>
          <a:xfrm>
            <a:off x="107504" y="4866788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dirty="0" smtClean="0"/>
              <a:t>Проспектът може да променя и преизчислява офертата колкото пъти пожелае. Чрез бутона НОВА ОФЕРТА, цената, максималната отговорност и максималния кредитен период в дясната част на екрана се преизчисляват.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5183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/>
          </p:cNvSpPr>
          <p:nvPr>
            <p:ph type="title"/>
          </p:nvPr>
        </p:nvSpPr>
        <p:spPr>
          <a:xfrm>
            <a:off x="468313" y="171450"/>
            <a:ext cx="7812087" cy="1241425"/>
          </a:xfrm>
        </p:spPr>
        <p:txBody>
          <a:bodyPr/>
          <a:lstStyle/>
          <a:p>
            <a:r>
              <a:rPr lang="bg-BG" dirty="0" smtClean="0"/>
              <a:t>3. Как работи </a:t>
            </a:r>
            <a:r>
              <a:rPr lang="fr-FR" dirty="0" err="1" smtClean="0"/>
              <a:t>EasyLiner</a:t>
            </a:r>
            <a:r>
              <a:rPr lang="fr-FR" dirty="0" smtClean="0"/>
              <a:t>?</a:t>
            </a:r>
          </a:p>
        </p:txBody>
      </p:sp>
      <p:sp>
        <p:nvSpPr>
          <p:cNvPr id="149506" name="Rectangle 3"/>
          <p:cNvSpPr>
            <a:spLocks noGrp="1"/>
          </p:cNvSpPr>
          <p:nvPr>
            <p:ph idx="1"/>
          </p:nvPr>
        </p:nvSpPr>
        <p:spPr>
          <a:xfrm>
            <a:off x="493737" y="980728"/>
            <a:ext cx="7894687" cy="1368152"/>
          </a:xfrm>
        </p:spPr>
        <p:txBody>
          <a:bodyPr/>
          <a:lstStyle/>
          <a:p>
            <a:pPr>
              <a:buClr>
                <a:srgbClr val="18B3B9"/>
              </a:buClr>
            </a:pPr>
            <a:r>
              <a:rPr lang="ru-RU" sz="1400" dirty="0" smtClean="0"/>
              <a:t>Като следваща стъпка проспектът въвежда представител на дружеството, който да бъде посочен в договора, адреса за кореспонденция и оперативно лице за контакт.</a:t>
            </a:r>
          </a:p>
          <a:p>
            <a:pPr>
              <a:buClr>
                <a:srgbClr val="18B3B9"/>
              </a:buClr>
            </a:pPr>
            <a:r>
              <a:rPr lang="ru-RU" sz="1400" dirty="0" smtClean="0"/>
              <a:t>Порталът генерира индикативна оферта, която проспектът може да приеме. Застрахователният договор е наличен директно за печат и подпис</a:t>
            </a:r>
          </a:p>
          <a:p>
            <a:pPr>
              <a:buClr>
                <a:srgbClr val="18B3B9"/>
              </a:buClr>
            </a:pPr>
            <a:endParaRPr lang="ru-RU" sz="1400" dirty="0" smtClean="0"/>
          </a:p>
          <a:p>
            <a:pPr marL="0" indent="0">
              <a:buClr>
                <a:srgbClr val="18B3B9"/>
              </a:buClr>
              <a:buNone/>
            </a:pPr>
            <a:endParaRPr lang="ru-RU" sz="1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0" y="1916832"/>
            <a:ext cx="8376914" cy="471201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5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808913" cy="12430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g-BG" sz="2000" dirty="0" smtClean="0"/>
              <a:t>Кога договорът влиза в сила</a:t>
            </a:r>
            <a:r>
              <a:rPr lang="en-US" sz="2000" dirty="0" smtClean="0"/>
              <a:t>?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7808913" cy="4037013"/>
          </a:xfrm>
        </p:spPr>
        <p:txBody>
          <a:bodyPr/>
          <a:lstStyle/>
          <a:p>
            <a:pPr>
              <a:buClr>
                <a:srgbClr val="18B3B9"/>
              </a:buClr>
            </a:pPr>
            <a:r>
              <a:rPr lang="bg-BG" dirty="0" smtClean="0"/>
              <a:t>Срок на изчакване за получаване на договора от клиента: </a:t>
            </a:r>
            <a:r>
              <a:rPr lang="en-US" dirty="0" smtClean="0">
                <a:solidFill>
                  <a:srgbClr val="18B3B9"/>
                </a:solidFill>
              </a:rPr>
              <a:t>30 </a:t>
            </a:r>
            <a:r>
              <a:rPr lang="bg-BG" dirty="0" smtClean="0">
                <a:solidFill>
                  <a:srgbClr val="18B3B9"/>
                </a:solidFill>
              </a:rPr>
              <a:t>дни</a:t>
            </a:r>
            <a:endParaRPr lang="en-US" dirty="0" smtClean="0">
              <a:solidFill>
                <a:srgbClr val="18B3B9"/>
              </a:solidFill>
            </a:endParaRPr>
          </a:p>
          <a:p>
            <a:pPr>
              <a:buClr>
                <a:srgbClr val="18B3B9"/>
              </a:buClr>
            </a:pPr>
            <a:r>
              <a:rPr lang="bg-BG" dirty="0" smtClean="0"/>
              <a:t>Изпращането на договора не означава, че той влиза в сила.</a:t>
            </a:r>
            <a:r>
              <a:rPr lang="en-US" dirty="0" smtClean="0"/>
              <a:t> </a:t>
            </a:r>
            <a:r>
              <a:rPr lang="ru-RU" dirty="0"/>
              <a:t>Влизането в сила </a:t>
            </a:r>
            <a:r>
              <a:rPr lang="ru-RU" dirty="0" smtClean="0"/>
              <a:t> </a:t>
            </a:r>
            <a:r>
              <a:rPr lang="ru-RU" dirty="0"/>
              <a:t>подлежи на </a:t>
            </a:r>
            <a:r>
              <a:rPr lang="ru-RU" dirty="0" err="1" smtClean="0"/>
              <a:t>потвърждение</a:t>
            </a:r>
            <a:r>
              <a:rPr lang="ru-RU" dirty="0" smtClean="0"/>
              <a:t> от страна на Coface.</a:t>
            </a:r>
          </a:p>
          <a:p>
            <a:pPr>
              <a:buClr>
                <a:srgbClr val="18B3B9"/>
              </a:buClr>
            </a:pPr>
            <a:r>
              <a:rPr lang="ru-RU" dirty="0" smtClean="0"/>
              <a:t>Договорът </a:t>
            </a:r>
            <a:r>
              <a:rPr lang="ru-RU" dirty="0"/>
              <a:t>влиза в сила със задна </a:t>
            </a:r>
            <a:r>
              <a:rPr lang="ru-RU" dirty="0" smtClean="0"/>
              <a:t>дата</a:t>
            </a:r>
            <a:r>
              <a:rPr lang="en-US" dirty="0" smtClean="0"/>
              <a:t>:</a:t>
            </a:r>
          </a:p>
          <a:p>
            <a:pPr indent="295275">
              <a:buClr>
                <a:srgbClr val="18B3B9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B3B9"/>
                </a:solidFill>
              </a:rPr>
              <a:t>От </a:t>
            </a:r>
            <a:r>
              <a:rPr lang="ru-RU" sz="1600" dirty="0">
                <a:solidFill>
                  <a:srgbClr val="18B3B9"/>
                </a:solidFill>
              </a:rPr>
              <a:t>първия ден на текущия месец за договор, който се редактира, </a:t>
            </a:r>
            <a:r>
              <a:rPr lang="ru-RU" sz="1600" dirty="0" err="1">
                <a:solidFill>
                  <a:srgbClr val="18B3B9"/>
                </a:solidFill>
              </a:rPr>
              <a:t>преди</a:t>
            </a:r>
            <a:r>
              <a:rPr lang="ru-RU" sz="1600" dirty="0">
                <a:solidFill>
                  <a:srgbClr val="18B3B9"/>
                </a:solidFill>
              </a:rPr>
              <a:t> </a:t>
            </a:r>
            <a:r>
              <a:rPr lang="ru-RU" sz="1600" dirty="0" smtClean="0">
                <a:solidFill>
                  <a:srgbClr val="18B3B9"/>
                </a:solidFill>
              </a:rPr>
              <a:t>15то число</a:t>
            </a:r>
          </a:p>
          <a:p>
            <a:pPr indent="295275">
              <a:buClr>
                <a:srgbClr val="18B3B9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B3B9"/>
                </a:solidFill>
              </a:rPr>
              <a:t>На </a:t>
            </a:r>
            <a:r>
              <a:rPr lang="ru-RU" sz="1600" dirty="0">
                <a:solidFill>
                  <a:srgbClr val="18B3B9"/>
                </a:solidFill>
              </a:rPr>
              <a:t>първия ден от следващия месец за договор, който се редактира след </a:t>
            </a:r>
            <a:r>
              <a:rPr lang="ru-RU" sz="1600" dirty="0" smtClean="0">
                <a:solidFill>
                  <a:srgbClr val="18B3B9"/>
                </a:solidFill>
              </a:rPr>
              <a:t>15то число</a:t>
            </a:r>
            <a:endParaRPr lang="en-US" sz="1600" dirty="0" smtClean="0">
              <a:solidFill>
                <a:srgbClr val="18B3B9"/>
              </a:solidFill>
            </a:endParaRPr>
          </a:p>
          <a:p>
            <a:pPr>
              <a:buClr>
                <a:srgbClr val="18B3B9"/>
              </a:buClr>
            </a:pPr>
            <a:r>
              <a:rPr lang="ru-RU" dirty="0"/>
              <a:t>Когато </a:t>
            </a:r>
            <a:r>
              <a:rPr lang="ru-RU" dirty="0" smtClean="0"/>
              <a:t>договорът бъде одобрен </a:t>
            </a:r>
            <a:r>
              <a:rPr lang="ru-RU" dirty="0"/>
              <a:t>от </a:t>
            </a:r>
            <a:r>
              <a:rPr lang="ru-RU" dirty="0" smtClean="0"/>
              <a:t>Coface, </a:t>
            </a:r>
            <a:r>
              <a:rPr lang="ru-RU" dirty="0"/>
              <a:t>клиентът ще получи </a:t>
            </a:r>
            <a:r>
              <a:rPr lang="en-US" dirty="0" smtClean="0"/>
              <a:t>:</a:t>
            </a:r>
          </a:p>
          <a:p>
            <a:pPr marL="444500" indent="-177800">
              <a:buClr>
                <a:srgbClr val="18B3B9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8B3B9"/>
                </a:solidFill>
              </a:rPr>
              <a:t>Наръчник на потребителя, </a:t>
            </a:r>
            <a:r>
              <a:rPr lang="ru-RU" sz="1600" dirty="0">
                <a:solidFill>
                  <a:srgbClr val="18B3B9"/>
                </a:solidFill>
              </a:rPr>
              <a:t>който </a:t>
            </a:r>
            <a:r>
              <a:rPr lang="ru-RU" sz="1600" dirty="0" smtClean="0">
                <a:solidFill>
                  <a:srgbClr val="18B3B9"/>
                </a:solidFill>
              </a:rPr>
              <a:t>ще предостави повече информация за EasyLiner </a:t>
            </a:r>
            <a:r>
              <a:rPr lang="ru-RU" sz="1600" dirty="0">
                <a:solidFill>
                  <a:srgbClr val="18B3B9"/>
                </a:solidFill>
              </a:rPr>
              <a:t>и как </a:t>
            </a:r>
            <a:r>
              <a:rPr lang="ru-RU" sz="1600" dirty="0" smtClean="0">
                <a:solidFill>
                  <a:srgbClr val="18B3B9"/>
                </a:solidFill>
              </a:rPr>
              <a:t>той </a:t>
            </a:r>
            <a:r>
              <a:rPr lang="ru-RU" sz="1600" dirty="0">
                <a:solidFill>
                  <a:srgbClr val="18B3B9"/>
                </a:solidFill>
              </a:rPr>
              <a:t>ще се използва за управление на </a:t>
            </a:r>
            <a:r>
              <a:rPr lang="ru-RU" sz="1600" dirty="0" smtClean="0">
                <a:solidFill>
                  <a:srgbClr val="18B3B9"/>
                </a:solidFill>
              </a:rPr>
              <a:t>клиентския му портфейл</a:t>
            </a:r>
          </a:p>
          <a:p>
            <a:pPr marL="444500" indent="-177800">
              <a:buClr>
                <a:srgbClr val="18B3B9"/>
              </a:buClr>
              <a:buFont typeface="Wingdings" pitchFamily="2" charset="2"/>
              <a:buChar char="ü"/>
            </a:pPr>
            <a:r>
              <a:rPr lang="bg-BG" sz="1600" dirty="0" smtClean="0">
                <a:solidFill>
                  <a:srgbClr val="18B3B9"/>
                </a:solidFill>
              </a:rPr>
              <a:t>Неговите потребителско име и парола за </a:t>
            </a:r>
            <a:r>
              <a:rPr lang="en-US" sz="1600" dirty="0" err="1" smtClean="0">
                <a:solidFill>
                  <a:srgbClr val="18B3B9"/>
                </a:solidFill>
              </a:rPr>
              <a:t>CofaNet</a:t>
            </a:r>
            <a:r>
              <a:rPr lang="en-US" sz="1600" dirty="0" smtClean="0">
                <a:solidFill>
                  <a:srgbClr val="18B3B9"/>
                </a:solidFill>
              </a:rPr>
              <a:t> </a:t>
            </a:r>
            <a:r>
              <a:rPr lang="bg-BG" sz="1600" dirty="0" smtClean="0">
                <a:solidFill>
                  <a:srgbClr val="18B3B9"/>
                </a:solidFill>
              </a:rPr>
              <a:t>, където ще поиска съответния брой кредитни лимити</a:t>
            </a:r>
            <a:endParaRPr lang="en-US" sz="1600" dirty="0" smtClean="0">
              <a:solidFill>
                <a:srgbClr val="18B3B9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gray">
          <a:xfrm>
            <a:off x="539552" y="260649"/>
            <a:ext cx="7920879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g-BG" kern="0" dirty="0" smtClean="0"/>
              <a:t>3. Как работи </a:t>
            </a:r>
            <a:r>
              <a:rPr lang="fr-FR" kern="0" dirty="0" err="1" smtClean="0"/>
              <a:t>EasyLiner</a:t>
            </a:r>
            <a:r>
              <a:rPr lang="fr-FR" kern="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44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4365104"/>
            <a:ext cx="5184775" cy="288032"/>
          </a:xfrm>
        </p:spPr>
        <p:txBody>
          <a:bodyPr/>
          <a:lstStyle/>
          <a:p>
            <a:pPr eaLnBrk="1" hangingPunct="1"/>
            <a:r>
              <a:rPr lang="bg-BG" dirty="0" smtClean="0"/>
              <a:t>За контакт:</a:t>
            </a:r>
            <a:br>
              <a:rPr lang="bg-B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+359 821 37 35</a:t>
            </a:r>
            <a:br>
              <a:rPr lang="bg-BG" dirty="0" smtClean="0"/>
            </a:br>
            <a:r>
              <a:rPr lang="en-US" dirty="0" smtClean="0"/>
              <a:t>office-bg@coface.com</a:t>
            </a:r>
            <a:endParaRPr lang="en-US" sz="1800" dirty="0" smtClean="0"/>
          </a:p>
        </p:txBody>
      </p:sp>
      <p:sp>
        <p:nvSpPr>
          <p:cNvPr id="187395" name="Text Box 9"/>
          <p:cNvSpPr txBox="1">
            <a:spLocks noChangeArrowheads="1"/>
          </p:cNvSpPr>
          <p:nvPr/>
        </p:nvSpPr>
        <p:spPr bwMode="auto">
          <a:xfrm>
            <a:off x="-1981200" y="0"/>
            <a:ext cx="1727200" cy="132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b="1" dirty="0">
                <a:solidFill>
                  <a:schemeClr val="accent1"/>
                </a:solidFill>
              </a:rPr>
              <a:t>Date can be personalized as follow: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View / Header and footer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Select the date and type the appropriate date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Click on Apply to all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 b="20984"/>
          <a:stretch/>
        </p:blipFill>
        <p:spPr>
          <a:xfrm>
            <a:off x="683568" y="5661248"/>
            <a:ext cx="3384376" cy="7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Съдържание</a:t>
            </a:r>
            <a:endParaRPr lang="en-US" dirty="0" smtClean="0"/>
          </a:p>
        </p:txBody>
      </p:sp>
      <p:sp>
        <p:nvSpPr>
          <p:cNvPr id="187395" name="Text Box 9"/>
          <p:cNvSpPr txBox="1">
            <a:spLocks noChangeArrowheads="1"/>
          </p:cNvSpPr>
          <p:nvPr/>
        </p:nvSpPr>
        <p:spPr bwMode="auto">
          <a:xfrm>
            <a:off x="-1981200" y="0"/>
            <a:ext cx="1727200" cy="132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b="1" dirty="0">
                <a:solidFill>
                  <a:schemeClr val="accent1"/>
                </a:solidFill>
              </a:rPr>
              <a:t>Date can be personalized as follow: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View / Header and footer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Select the date and type the appropriate date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sz="1000" dirty="0"/>
              <a:t>Click on Apply to all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848" y="3573016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3365F"/>
              </a:solidFill>
            </a:endParaRPr>
          </a:p>
          <a:p>
            <a:pPr marL="342900" indent="-342900">
              <a:buAutoNum type="arabicPeriod"/>
            </a:pPr>
            <a:r>
              <a:rPr lang="bg-BG" sz="2000" dirty="0" smtClean="0">
                <a:solidFill>
                  <a:srgbClr val="03365F"/>
                </a:solidFill>
              </a:rPr>
              <a:t>Необходимост от продукта; концепция</a:t>
            </a:r>
          </a:p>
          <a:p>
            <a:pPr marL="342900" indent="-342900">
              <a:buAutoNum type="arabicPeriod"/>
            </a:pPr>
            <a:r>
              <a:rPr lang="bg-BG" sz="2000" dirty="0" smtClean="0">
                <a:solidFill>
                  <a:srgbClr val="03365F"/>
                </a:solidFill>
              </a:rPr>
              <a:t>Същност и стандартни параметри</a:t>
            </a:r>
          </a:p>
          <a:p>
            <a:pPr marL="342900" indent="-342900">
              <a:buAutoNum type="arabicPeriod"/>
            </a:pPr>
            <a:r>
              <a:rPr lang="bg-BG" sz="2000" dirty="0" smtClean="0">
                <a:solidFill>
                  <a:srgbClr val="03365F"/>
                </a:solidFill>
              </a:rPr>
              <a:t>Как работи ?</a:t>
            </a:r>
          </a:p>
        </p:txBody>
      </p:sp>
    </p:spTree>
    <p:extLst>
      <p:ext uri="{BB962C8B-B14F-4D97-AF65-F5344CB8AC3E}">
        <p14:creationId xmlns:p14="http://schemas.microsoft.com/office/powerpoint/2010/main" val="18513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logo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6126294"/>
            <a:ext cx="864095" cy="36389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66785" y="908720"/>
            <a:ext cx="8640960" cy="0"/>
          </a:xfrm>
          <a:prstGeom prst="line">
            <a:avLst/>
          </a:prstGeom>
          <a:ln w="22225" cmpd="sng">
            <a:solidFill>
              <a:srgbClr val="61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"/>
          <p:cNvSpPr txBox="1">
            <a:spLocks/>
          </p:cNvSpPr>
          <p:nvPr/>
        </p:nvSpPr>
        <p:spPr>
          <a:xfrm>
            <a:off x="323528" y="404655"/>
            <a:ext cx="7416824" cy="648081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g-BG" sz="2400" b="1" cap="small" dirty="0" smtClean="0">
                <a:solidFill>
                  <a:srgbClr val="03365F"/>
                </a:solidFill>
              </a:rPr>
              <a:t>За нас...</a:t>
            </a:r>
            <a:endParaRPr lang="fr-FR" sz="2400" b="1" cap="small" dirty="0">
              <a:solidFill>
                <a:srgbClr val="03365F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76424" y="1035655"/>
            <a:ext cx="7812000" cy="124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kern="0" dirty="0" err="1" smtClean="0">
                <a:solidFill>
                  <a:srgbClr val="03365F"/>
                </a:solidFill>
              </a:rPr>
              <a:t>Coface</a:t>
            </a:r>
            <a:r>
              <a:rPr lang="en-GB" kern="0" dirty="0" smtClean="0">
                <a:solidFill>
                  <a:srgbClr val="03365F"/>
                </a:solidFill>
              </a:rPr>
              <a:t> – </a:t>
            </a:r>
            <a:r>
              <a:rPr lang="bg-BG" kern="0" dirty="0" smtClean="0">
                <a:solidFill>
                  <a:srgbClr val="03365F"/>
                </a:solidFill>
              </a:rPr>
              <a:t>Вашият силен партньор в управлението на риска</a:t>
            </a:r>
            <a:r>
              <a:rPr lang="en-GB" kern="0" dirty="0" smtClean="0">
                <a:solidFill>
                  <a:srgbClr val="03365F"/>
                </a:solidFill>
              </a:rPr>
              <a:t/>
            </a:r>
            <a:br>
              <a:rPr lang="en-GB" kern="0" dirty="0" smtClean="0">
                <a:solidFill>
                  <a:srgbClr val="03365F"/>
                </a:solidFill>
              </a:rPr>
            </a:br>
            <a:r>
              <a:rPr lang="en-GB" b="0" kern="0" dirty="0" smtClean="0">
                <a:solidFill>
                  <a:srgbClr val="03365F"/>
                </a:solidFill>
              </a:rPr>
              <a:t> </a:t>
            </a:r>
            <a:endParaRPr lang="en-GB" b="0" kern="0" dirty="0">
              <a:solidFill>
                <a:srgbClr val="03365F"/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576424" y="2348880"/>
            <a:ext cx="7812000" cy="1133945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folHlink"/>
              </a:buClr>
              <a:buSzPct val="70000"/>
              <a:buFont typeface="Wingdings" pitchFamily="2" charset="2"/>
              <a:buChar char="à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449263" indent="3175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454025" algn="l" rtl="0" eaLnBrk="1" fontAlgn="base" hangingPunct="1">
              <a:spcBef>
                <a:spcPct val="0"/>
              </a:spcBef>
              <a:spcAft>
                <a:spcPct val="5000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4556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9128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3700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18272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284413" algn="l" rtl="0" eaLnBrk="1" fontAlgn="base" hangingPunct="1">
              <a:spcBef>
                <a:spcPct val="0"/>
              </a:spcBef>
              <a:spcAft>
                <a:spcPct val="5000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B23C15"/>
              </a:buClr>
              <a:buFont typeface="Symbol" pitchFamily="18" charset="2"/>
              <a:buNone/>
            </a:pPr>
            <a:r>
              <a:rPr lang="bg-BG" sz="2000" b="1" kern="0" dirty="0" smtClean="0">
                <a:solidFill>
                  <a:srgbClr val="61B57C"/>
                </a:solidFill>
              </a:rPr>
              <a:t>С повече от 70-годишен опит в кредитното застраховане ние осигуряваме професионално управление на търговския риск и цялостна защита срещу загуби от лоши вземания от клиенти</a:t>
            </a:r>
            <a:r>
              <a:rPr lang="en-GB" sz="2000" b="1" kern="0" dirty="0" smtClean="0">
                <a:solidFill>
                  <a:srgbClr val="61B57C"/>
                </a:solidFill>
              </a:rPr>
              <a:t>. </a:t>
            </a:r>
            <a:endParaRPr lang="en-GB" sz="2000" b="1" kern="0" dirty="0">
              <a:solidFill>
                <a:srgbClr val="61B57C"/>
              </a:solidFill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gray">
          <a:xfrm>
            <a:off x="3885288" y="3717032"/>
            <a:ext cx="5085565" cy="294913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38125" indent="-238125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chemeClr val="accent4"/>
              </a:buClr>
              <a:buFont typeface="Wingdings" pitchFamily="2" charset="2"/>
              <a:buChar char="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0955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Clr>
                <a:schemeClr val="accent4"/>
              </a:buClr>
              <a:buSzPct val="70000"/>
              <a:buFont typeface="Wingdings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6088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6088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bg-BG" sz="2000" dirty="0" smtClean="0">
                <a:solidFill>
                  <a:srgbClr val="002060"/>
                </a:solidFill>
              </a:rPr>
              <a:t>Кофас е един от глобалните играчи на пазара на кредитно застраховане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GB" sz="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bg-BG" sz="2000" dirty="0" smtClean="0">
                <a:solidFill>
                  <a:srgbClr val="002060"/>
                </a:solidFill>
              </a:rPr>
              <a:t>Международна мрежа със силно развито секторно и бизнес ноу-хау</a:t>
            </a: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GB" sz="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bg-BG" sz="2000" dirty="0" smtClean="0">
                <a:solidFill>
                  <a:srgbClr val="002060"/>
                </a:solidFill>
              </a:rPr>
              <a:t>Десетилетия експертен опит и професионализъм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5925" r="3031" b="1808"/>
          <a:stretch/>
        </p:blipFill>
        <p:spPr bwMode="auto">
          <a:xfrm>
            <a:off x="1331640" y="3837838"/>
            <a:ext cx="2173006" cy="231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 b="20984"/>
          <a:stretch/>
        </p:blipFill>
        <p:spPr>
          <a:xfrm>
            <a:off x="6681011" y="285893"/>
            <a:ext cx="2226734" cy="5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1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logo_tit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6126294"/>
            <a:ext cx="864095" cy="36389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266785" y="908720"/>
            <a:ext cx="8640960" cy="0"/>
          </a:xfrm>
          <a:prstGeom prst="line">
            <a:avLst/>
          </a:prstGeom>
          <a:ln w="22225" cmpd="sng">
            <a:solidFill>
              <a:srgbClr val="61B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"/>
          <p:cNvSpPr txBox="1">
            <a:spLocks/>
          </p:cNvSpPr>
          <p:nvPr/>
        </p:nvSpPr>
        <p:spPr>
          <a:xfrm>
            <a:off x="323528" y="404655"/>
            <a:ext cx="7416824" cy="648081"/>
          </a:xfrm>
          <a:prstGeom prst="rect">
            <a:avLst/>
          </a:prstGeom>
        </p:spPr>
        <p:txBody>
          <a:bodyPr vert="horz" lIns="0" tIns="0" rIns="0" bIns="0" anchor="t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g-BG" sz="2400" b="1" cap="small" dirty="0" smtClean="0">
                <a:solidFill>
                  <a:srgbClr val="03365F"/>
                </a:solidFill>
              </a:rPr>
              <a:t>За нас...</a:t>
            </a:r>
            <a:endParaRPr lang="fr-FR" sz="2400" b="1" cap="small" dirty="0">
              <a:solidFill>
                <a:srgbClr val="03365F"/>
              </a:solidFill>
            </a:endParaRPr>
          </a:p>
        </p:txBody>
      </p:sp>
      <p:sp>
        <p:nvSpPr>
          <p:cNvPr id="41" name="Ellipse 7"/>
          <p:cNvSpPr/>
          <p:nvPr/>
        </p:nvSpPr>
        <p:spPr>
          <a:xfrm>
            <a:off x="1646675" y="1088740"/>
            <a:ext cx="1665185" cy="1665185"/>
          </a:xfrm>
          <a:prstGeom prst="ellipse">
            <a:avLst/>
          </a:prstGeom>
          <a:solidFill>
            <a:srgbClr val="61B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2" name="Ellipse 9"/>
          <p:cNvSpPr/>
          <p:nvPr/>
        </p:nvSpPr>
        <p:spPr>
          <a:xfrm>
            <a:off x="251520" y="1808820"/>
            <a:ext cx="1980220" cy="19802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3" name="Ellipse 10"/>
          <p:cNvSpPr/>
          <p:nvPr/>
        </p:nvSpPr>
        <p:spPr>
          <a:xfrm>
            <a:off x="1736685" y="2933945"/>
            <a:ext cx="1575175" cy="15751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4" name="Ellipse 11"/>
          <p:cNvSpPr/>
          <p:nvPr/>
        </p:nvSpPr>
        <p:spPr>
          <a:xfrm>
            <a:off x="1016605" y="3834045"/>
            <a:ext cx="1305145" cy="1305145"/>
          </a:xfrm>
          <a:prstGeom prst="ellipse">
            <a:avLst/>
          </a:prstGeom>
          <a:solidFill>
            <a:srgbClr val="61B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5" name="Ellipse 12"/>
          <p:cNvSpPr/>
          <p:nvPr/>
        </p:nvSpPr>
        <p:spPr>
          <a:xfrm>
            <a:off x="2141730" y="4441612"/>
            <a:ext cx="1507668" cy="15076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6" name="Titel 1"/>
          <p:cNvSpPr txBox="1">
            <a:spLocks/>
          </p:cNvSpPr>
          <p:nvPr/>
        </p:nvSpPr>
        <p:spPr bwMode="gray">
          <a:xfrm>
            <a:off x="2236050" y="1565496"/>
            <a:ext cx="855095" cy="534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03365F"/>
                </a:solidFill>
              </a:rPr>
              <a:t>65</a:t>
            </a:r>
            <a:endParaRPr lang="en-GB" dirty="0">
              <a:solidFill>
                <a:srgbClr val="03365F"/>
              </a:solidFill>
            </a:endParaRPr>
          </a:p>
        </p:txBody>
      </p:sp>
      <p:sp>
        <p:nvSpPr>
          <p:cNvPr id="47" name="Titel 1"/>
          <p:cNvSpPr txBox="1">
            <a:spLocks/>
          </p:cNvSpPr>
          <p:nvPr/>
        </p:nvSpPr>
        <p:spPr bwMode="gray">
          <a:xfrm>
            <a:off x="746575" y="2308985"/>
            <a:ext cx="855095" cy="534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solidFill>
                  <a:srgbClr val="03365F"/>
                </a:solidFill>
              </a:rPr>
              <a:t>9</a:t>
            </a:r>
            <a:r>
              <a:rPr lang="bg-BG" sz="5400" dirty="0" smtClean="0">
                <a:solidFill>
                  <a:srgbClr val="03365F"/>
                </a:solidFill>
              </a:rPr>
              <a:t>9</a:t>
            </a:r>
            <a:endParaRPr lang="en-GB" sz="5400" dirty="0">
              <a:solidFill>
                <a:srgbClr val="03365F"/>
              </a:solidFill>
            </a:endParaRPr>
          </a:p>
        </p:txBody>
      </p:sp>
      <p:cxnSp>
        <p:nvCxnSpPr>
          <p:cNvPr id="48" name="Gerade Verbindung 19"/>
          <p:cNvCxnSpPr/>
          <p:nvPr/>
        </p:nvCxnSpPr>
        <p:spPr>
          <a:xfrm>
            <a:off x="2816805" y="1832971"/>
            <a:ext cx="2475275" cy="0"/>
          </a:xfrm>
          <a:prstGeom prst="line">
            <a:avLst/>
          </a:prstGeom>
          <a:ln>
            <a:solidFill>
              <a:srgbClr val="C6C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itel 1"/>
          <p:cNvSpPr txBox="1">
            <a:spLocks/>
          </p:cNvSpPr>
          <p:nvPr/>
        </p:nvSpPr>
        <p:spPr bwMode="gray">
          <a:xfrm>
            <a:off x="2051720" y="3338990"/>
            <a:ext cx="1005670" cy="6500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400" dirty="0" smtClean="0">
                <a:solidFill>
                  <a:srgbClr val="03365F"/>
                </a:solidFill>
              </a:rPr>
              <a:t>508</a:t>
            </a:r>
            <a:endParaRPr lang="en-GB" sz="4400" dirty="0">
              <a:solidFill>
                <a:srgbClr val="03365F"/>
              </a:solidFill>
            </a:endParaRPr>
          </a:p>
        </p:txBody>
      </p:sp>
      <p:sp>
        <p:nvSpPr>
          <p:cNvPr id="50" name="Titel 1"/>
          <p:cNvSpPr txBox="1">
            <a:spLocks/>
          </p:cNvSpPr>
          <p:nvPr/>
        </p:nvSpPr>
        <p:spPr bwMode="gray">
          <a:xfrm>
            <a:off x="2434262" y="4964279"/>
            <a:ext cx="1417658" cy="534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>
                <a:solidFill>
                  <a:srgbClr val="03365F"/>
                </a:solidFill>
              </a:rPr>
              <a:t>40</a:t>
            </a:r>
            <a:r>
              <a:rPr lang="en-GB" dirty="0" smtClean="0">
                <a:solidFill>
                  <a:srgbClr val="03365F"/>
                </a:solidFill>
              </a:rPr>
              <a:t>,000</a:t>
            </a:r>
            <a:endParaRPr lang="en-GB" dirty="0">
              <a:solidFill>
                <a:srgbClr val="03365F"/>
              </a:solidFill>
            </a:endParaRPr>
          </a:p>
        </p:txBody>
      </p:sp>
      <p:sp>
        <p:nvSpPr>
          <p:cNvPr id="51" name="Titel 1"/>
          <p:cNvSpPr txBox="1">
            <a:spLocks/>
          </p:cNvSpPr>
          <p:nvPr/>
        </p:nvSpPr>
        <p:spPr bwMode="gray">
          <a:xfrm>
            <a:off x="1196625" y="4289204"/>
            <a:ext cx="1417658" cy="534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3365F"/>
                </a:solidFill>
              </a:rPr>
              <a:t>4,4</a:t>
            </a:r>
            <a:r>
              <a:rPr lang="bg-BG" dirty="0" smtClean="0">
                <a:solidFill>
                  <a:srgbClr val="03365F"/>
                </a:solidFill>
              </a:rPr>
              <a:t>06</a:t>
            </a:r>
            <a:endParaRPr lang="en-GB" dirty="0">
              <a:solidFill>
                <a:srgbClr val="03365F"/>
              </a:solidFill>
            </a:endParaRPr>
          </a:p>
        </p:txBody>
      </p:sp>
      <p:cxnSp>
        <p:nvCxnSpPr>
          <p:cNvPr id="52" name="Gerade Verbindung 24"/>
          <p:cNvCxnSpPr/>
          <p:nvPr/>
        </p:nvCxnSpPr>
        <p:spPr>
          <a:xfrm>
            <a:off x="1646675" y="2843935"/>
            <a:ext cx="3645405" cy="0"/>
          </a:xfrm>
          <a:prstGeom prst="line">
            <a:avLst/>
          </a:prstGeom>
          <a:ln>
            <a:solidFill>
              <a:srgbClr val="C6C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26"/>
          <p:cNvCxnSpPr/>
          <p:nvPr/>
        </p:nvCxnSpPr>
        <p:spPr>
          <a:xfrm>
            <a:off x="2978633" y="3856546"/>
            <a:ext cx="2313447" cy="1"/>
          </a:xfrm>
          <a:prstGeom prst="line">
            <a:avLst/>
          </a:prstGeom>
          <a:ln>
            <a:solidFill>
              <a:srgbClr val="C6C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28"/>
          <p:cNvCxnSpPr/>
          <p:nvPr/>
        </p:nvCxnSpPr>
        <p:spPr>
          <a:xfrm>
            <a:off x="2231740" y="4497869"/>
            <a:ext cx="3060340" cy="4860"/>
          </a:xfrm>
          <a:prstGeom prst="line">
            <a:avLst/>
          </a:prstGeom>
          <a:ln>
            <a:solidFill>
              <a:srgbClr val="C6C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30"/>
          <p:cNvCxnSpPr/>
          <p:nvPr/>
        </p:nvCxnSpPr>
        <p:spPr>
          <a:xfrm>
            <a:off x="3535608" y="5294969"/>
            <a:ext cx="1756471" cy="0"/>
          </a:xfrm>
          <a:prstGeom prst="line">
            <a:avLst/>
          </a:prstGeom>
          <a:ln>
            <a:solidFill>
              <a:srgbClr val="C6C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itel 1"/>
          <p:cNvSpPr txBox="1">
            <a:spLocks/>
          </p:cNvSpPr>
          <p:nvPr/>
        </p:nvSpPr>
        <p:spPr bwMode="gray">
          <a:xfrm>
            <a:off x="5562110" y="1448780"/>
            <a:ext cx="3060340" cy="585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Мониторинг на над 65 милиона компании</a:t>
            </a: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7" name="Titel 1"/>
          <p:cNvSpPr txBox="1">
            <a:spLocks/>
          </p:cNvSpPr>
          <p:nvPr/>
        </p:nvSpPr>
        <p:spPr bwMode="gray">
          <a:xfrm>
            <a:off x="5560669" y="2258871"/>
            <a:ext cx="3196795" cy="585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Кофас, заедно със своите партньори, присъства в над 99 страни по света</a:t>
            </a: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8" name="Titel 1"/>
          <p:cNvSpPr txBox="1">
            <a:spLocks/>
          </p:cNvSpPr>
          <p:nvPr/>
        </p:nvSpPr>
        <p:spPr bwMode="gray">
          <a:xfrm>
            <a:off x="5571822" y="3383995"/>
            <a:ext cx="3060340" cy="585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GB" sz="2000" dirty="0">
                <a:solidFill>
                  <a:srgbClr val="002060"/>
                </a:solidFill>
                <a:latin typeface="Arial"/>
                <a:cs typeface="Arial"/>
              </a:rPr>
              <a:t>EUR </a:t>
            </a:r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508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млрд. застраховани вземания</a:t>
            </a: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9" name="Titel 1"/>
          <p:cNvSpPr txBox="1">
            <a:spLocks/>
          </p:cNvSpPr>
          <p:nvPr/>
        </p:nvSpPr>
        <p:spPr bwMode="gray">
          <a:xfrm>
            <a:off x="5571822" y="4306598"/>
            <a:ext cx="3060340" cy="292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4,4</a:t>
            </a:r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06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служители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0" name="Titel 1"/>
          <p:cNvSpPr txBox="1">
            <a:spLocks/>
          </p:cNvSpPr>
          <p:nvPr/>
        </p:nvSpPr>
        <p:spPr bwMode="gray">
          <a:xfrm>
            <a:off x="5560670" y="4824156"/>
            <a:ext cx="3060340" cy="585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Повече от 40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,000 </a:t>
            </a:r>
            <a:r>
              <a:rPr lang="bg-BG" sz="2000" dirty="0" smtClean="0">
                <a:solidFill>
                  <a:srgbClr val="002060"/>
                </a:solidFill>
                <a:latin typeface="Arial"/>
                <a:cs typeface="Arial"/>
              </a:rPr>
              <a:t>подписани полици</a:t>
            </a:r>
            <a:endParaRPr lang="en-GB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" name="Ellipse 31"/>
          <p:cNvSpPr/>
          <p:nvPr/>
        </p:nvSpPr>
        <p:spPr>
          <a:xfrm>
            <a:off x="1100221" y="5049180"/>
            <a:ext cx="1332765" cy="13327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2" name="Titel 1"/>
          <p:cNvSpPr txBox="1">
            <a:spLocks/>
          </p:cNvSpPr>
          <p:nvPr/>
        </p:nvSpPr>
        <p:spPr bwMode="gray">
          <a:xfrm>
            <a:off x="1240353" y="5544235"/>
            <a:ext cx="1417658" cy="534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>
                <a:solidFill>
                  <a:srgbClr val="03365F"/>
                </a:solidFill>
              </a:rPr>
              <a:t>AA- </a:t>
            </a:r>
            <a:r>
              <a:rPr lang="en-GB" sz="2000" dirty="0">
                <a:solidFill>
                  <a:srgbClr val="03365F"/>
                </a:solidFill>
              </a:rPr>
              <a:t>&amp; A2</a:t>
            </a:r>
          </a:p>
        </p:txBody>
      </p:sp>
      <p:cxnSp>
        <p:nvCxnSpPr>
          <p:cNvPr id="63" name="Gerade Verbindung 38"/>
          <p:cNvCxnSpPr/>
          <p:nvPr/>
        </p:nvCxnSpPr>
        <p:spPr>
          <a:xfrm>
            <a:off x="2342976" y="5724255"/>
            <a:ext cx="2949104" cy="0"/>
          </a:xfrm>
          <a:prstGeom prst="line">
            <a:avLst/>
          </a:prstGeom>
          <a:ln>
            <a:solidFill>
              <a:srgbClr val="C6C0C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itel 1"/>
          <p:cNvSpPr txBox="1">
            <a:spLocks/>
          </p:cNvSpPr>
          <p:nvPr/>
        </p:nvSpPr>
        <p:spPr bwMode="gray">
          <a:xfrm>
            <a:off x="5562110" y="5589240"/>
            <a:ext cx="3060340" cy="585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bg-BG" dirty="0" smtClean="0">
                <a:solidFill>
                  <a:srgbClr val="002060"/>
                </a:solidFill>
                <a:latin typeface="Arial"/>
                <a:cs typeface="Arial"/>
              </a:rPr>
              <a:t>Международни Топ рейтинги</a:t>
            </a:r>
          </a:p>
          <a:p>
            <a:pPr marL="0" lvl="1"/>
            <a:r>
              <a:rPr lang="en-GB" dirty="0" smtClean="0">
                <a:solidFill>
                  <a:srgbClr val="002060"/>
                </a:solidFill>
                <a:latin typeface="Arial"/>
                <a:cs typeface="Arial"/>
              </a:rPr>
              <a:t>Fitch </a:t>
            </a:r>
            <a:r>
              <a:rPr lang="en-GB" sz="120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GB" sz="1200" dirty="0" smtClean="0">
                <a:solidFill>
                  <a:srgbClr val="002060"/>
                </a:solidFill>
                <a:latin typeface="Arial"/>
                <a:cs typeface="Arial"/>
              </a:rPr>
              <a:t>AA- </a:t>
            </a:r>
            <a:r>
              <a:rPr lang="en-GB" sz="1200" dirty="0">
                <a:solidFill>
                  <a:srgbClr val="002060"/>
                </a:solidFill>
                <a:latin typeface="Arial"/>
                <a:cs typeface="Arial"/>
              </a:rPr>
              <a:t>stable outlook), </a:t>
            </a:r>
          </a:p>
          <a:p>
            <a:pPr marL="0" lvl="1"/>
            <a:r>
              <a:rPr lang="en-GB" dirty="0" smtClean="0">
                <a:solidFill>
                  <a:srgbClr val="002060"/>
                </a:solidFill>
                <a:latin typeface="Arial"/>
                <a:cs typeface="Arial"/>
              </a:rPr>
              <a:t>Moody’s</a:t>
            </a:r>
            <a:r>
              <a:rPr lang="en-GB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1200" dirty="0">
                <a:solidFill>
                  <a:srgbClr val="002060"/>
                </a:solidFill>
                <a:latin typeface="Arial"/>
                <a:cs typeface="Arial"/>
              </a:rPr>
              <a:t>(A2 stable outlook)</a:t>
            </a:r>
          </a:p>
        </p:txBody>
      </p:sp>
      <p:pic>
        <p:nvPicPr>
          <p:cNvPr id="30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2" b="20984"/>
          <a:stretch/>
        </p:blipFill>
        <p:spPr>
          <a:xfrm>
            <a:off x="6626984" y="224630"/>
            <a:ext cx="2226735" cy="5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55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70"/>
          <p:cNvSpPr>
            <a:spLocks noChangeArrowheads="1"/>
          </p:cNvSpPr>
          <p:nvPr/>
        </p:nvSpPr>
        <p:spPr bwMode="auto">
          <a:xfrm>
            <a:off x="2646319" y="1025833"/>
            <a:ext cx="5149056" cy="1728093"/>
          </a:xfrm>
          <a:prstGeom prst="rect">
            <a:avLst/>
          </a:prstGeom>
          <a:noFill/>
          <a:ln w="9525">
            <a:solidFill>
              <a:srgbClr val="18B3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E06E2B"/>
              </a:solidFill>
              <a:cs typeface="Arial"/>
            </a:endParaRPr>
          </a:p>
        </p:txBody>
      </p:sp>
      <p:sp>
        <p:nvSpPr>
          <p:cNvPr id="13326" name="Rectangle 69"/>
          <p:cNvSpPr>
            <a:spLocks noChangeArrowheads="1"/>
          </p:cNvSpPr>
          <p:nvPr/>
        </p:nvSpPr>
        <p:spPr bwMode="auto">
          <a:xfrm>
            <a:off x="465556" y="1016456"/>
            <a:ext cx="2089150" cy="1728093"/>
          </a:xfrm>
          <a:prstGeom prst="rect">
            <a:avLst/>
          </a:prstGeom>
          <a:solidFill>
            <a:srgbClr val="18B3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328" name="Rectangle 71"/>
          <p:cNvSpPr>
            <a:spLocks noChangeArrowheads="1"/>
          </p:cNvSpPr>
          <p:nvPr/>
        </p:nvSpPr>
        <p:spPr bwMode="auto">
          <a:xfrm>
            <a:off x="459670" y="2852936"/>
            <a:ext cx="2089150" cy="1152128"/>
          </a:xfrm>
          <a:prstGeom prst="rect">
            <a:avLst/>
          </a:prstGeom>
          <a:solidFill>
            <a:srgbClr val="18B3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2" name="Rectangle 71"/>
          <p:cNvSpPr>
            <a:spLocks noChangeArrowheads="1"/>
          </p:cNvSpPr>
          <p:nvPr/>
        </p:nvSpPr>
        <p:spPr bwMode="auto">
          <a:xfrm>
            <a:off x="455194" y="4134801"/>
            <a:ext cx="2089150" cy="1040151"/>
          </a:xfrm>
          <a:prstGeom prst="rect">
            <a:avLst/>
          </a:prstGeom>
          <a:solidFill>
            <a:srgbClr val="18B3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95304" y="1234172"/>
            <a:ext cx="1871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bg-BG" sz="1200" b="1" dirty="0" smtClean="0">
                <a:solidFill>
                  <a:srgbClr val="FFFFFF"/>
                </a:solidFill>
                <a:cs typeface="Arial"/>
              </a:rPr>
              <a:t>В един конкурентен и непредсказуем бизнес климат</a:t>
            </a:r>
            <a:endParaRPr lang="en-US" sz="1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621081" y="989407"/>
            <a:ext cx="512588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8B3B9"/>
                </a:solidFill>
                <a:cs typeface="Arial"/>
              </a:rPr>
              <a:t>МСП </a:t>
            </a:r>
            <a:r>
              <a:rPr lang="ru-RU" dirty="0">
                <a:solidFill>
                  <a:srgbClr val="18B3B9"/>
                </a:solidFill>
                <a:cs typeface="Arial"/>
              </a:rPr>
              <a:t>се сблъскват </a:t>
            </a:r>
            <a:r>
              <a:rPr lang="ru-RU" dirty="0" smtClean="0">
                <a:solidFill>
                  <a:srgbClr val="18B3B9"/>
                </a:solidFill>
                <a:cs typeface="Arial"/>
              </a:rPr>
              <a:t>с</a:t>
            </a:r>
            <a:r>
              <a:rPr lang="en-US" dirty="0" smtClean="0">
                <a:solidFill>
                  <a:srgbClr val="18B3B9"/>
                </a:solidFill>
                <a:cs typeface="Arial"/>
              </a:rPr>
              <a:t>:</a:t>
            </a:r>
            <a:r>
              <a:rPr lang="ru-RU" dirty="0" smtClean="0">
                <a:solidFill>
                  <a:srgbClr val="18B3B9"/>
                </a:solidFill>
                <a:cs typeface="Arial"/>
              </a:rPr>
              <a:t> </a:t>
            </a:r>
            <a:endParaRPr lang="ru-RU" dirty="0">
              <a:solidFill>
                <a:srgbClr val="18B3B9"/>
              </a:solidFill>
              <a:cs typeface="Arial"/>
            </a:endParaRPr>
          </a:p>
          <a:p>
            <a:r>
              <a:rPr lang="ru-RU" dirty="0" smtClean="0">
                <a:solidFill>
                  <a:srgbClr val="18B3B9"/>
                </a:solidFill>
                <a:cs typeface="Arial"/>
              </a:rPr>
              <a:t>Нарастващ брой забавени плащания, които заедно с  увеличаването </a:t>
            </a:r>
            <a:r>
              <a:rPr lang="ru-RU" dirty="0">
                <a:solidFill>
                  <a:srgbClr val="18B3B9"/>
                </a:solidFill>
                <a:cs typeface="Arial"/>
              </a:rPr>
              <a:t>на материалните </a:t>
            </a:r>
            <a:r>
              <a:rPr lang="ru-RU" dirty="0" smtClean="0">
                <a:solidFill>
                  <a:srgbClr val="18B3B9"/>
                </a:solidFill>
                <a:cs typeface="Arial"/>
              </a:rPr>
              <a:t>запаси</a:t>
            </a:r>
            <a:r>
              <a:rPr lang="en-US" dirty="0" smtClean="0">
                <a:solidFill>
                  <a:srgbClr val="18B3B9"/>
                </a:solidFill>
                <a:cs typeface="Arial"/>
              </a:rPr>
              <a:t>, </a:t>
            </a:r>
            <a:r>
              <a:rPr lang="ru-RU" dirty="0" smtClean="0">
                <a:solidFill>
                  <a:srgbClr val="18B3B9"/>
                </a:solidFill>
                <a:cs typeface="Arial"/>
              </a:rPr>
              <a:t>оказват негативно влияние върху паричните потоци.</a:t>
            </a:r>
          </a:p>
          <a:p>
            <a:r>
              <a:rPr lang="ru-RU" dirty="0">
                <a:solidFill>
                  <a:srgbClr val="18B3B9"/>
                </a:solidFill>
                <a:cs typeface="Arial"/>
              </a:rPr>
              <a:t>Нарастващ брой</a:t>
            </a:r>
            <a:r>
              <a:rPr lang="ru-RU" dirty="0" smtClean="0">
                <a:solidFill>
                  <a:srgbClr val="18B3B9"/>
                </a:solidFill>
                <a:cs typeface="Arial"/>
              </a:rPr>
              <a:t> просрочвания, случаи на несъстоятелност </a:t>
            </a:r>
            <a:r>
              <a:rPr lang="ru-RU" dirty="0">
                <a:solidFill>
                  <a:srgbClr val="18B3B9"/>
                </a:solidFill>
                <a:cs typeface="Arial"/>
              </a:rPr>
              <a:t>и фалити</a:t>
            </a:r>
            <a:r>
              <a:rPr lang="en-US" sz="1200" dirty="0" smtClean="0">
                <a:solidFill>
                  <a:srgbClr val="18B3B9"/>
                </a:solidFill>
                <a:cs typeface="Arial"/>
              </a:rPr>
              <a:t>.</a:t>
            </a:r>
            <a:endParaRPr lang="en-US" sz="1200" dirty="0">
              <a:solidFill>
                <a:srgbClr val="18B3B9"/>
              </a:solidFill>
              <a:cs typeface="Arial"/>
            </a:endParaRPr>
          </a:p>
          <a:p>
            <a:pPr marL="0" indent="0">
              <a:buNone/>
            </a:pPr>
            <a:r>
              <a:rPr lang="bg-BG" dirty="0">
                <a:solidFill>
                  <a:srgbClr val="18B3B9"/>
                </a:solidFill>
                <a:cs typeface="Arial"/>
              </a:rPr>
              <a:t>- </a:t>
            </a:r>
            <a:r>
              <a:rPr lang="bg-BG" dirty="0" smtClean="0">
                <a:solidFill>
                  <a:srgbClr val="18B3B9"/>
                </a:solidFill>
                <a:cs typeface="Arial"/>
              </a:rPr>
              <a:t>За </a:t>
            </a:r>
            <a:r>
              <a:rPr lang="bg-BG" dirty="0">
                <a:solidFill>
                  <a:srgbClr val="18B3B9"/>
                </a:solidFill>
                <a:cs typeface="Arial"/>
              </a:rPr>
              <a:t>разширяването на дейността </a:t>
            </a:r>
            <a:r>
              <a:rPr lang="bg-BG" dirty="0" smtClean="0">
                <a:solidFill>
                  <a:srgbClr val="18B3B9"/>
                </a:solidFill>
                <a:cs typeface="Arial"/>
              </a:rPr>
              <a:t>си МСП разчитат на инициативи за откриване на нови пазари и нови клиенти</a:t>
            </a:r>
            <a:endParaRPr lang="en-US" dirty="0" smtClean="0">
              <a:solidFill>
                <a:srgbClr val="18B3B9"/>
              </a:solidFill>
              <a:cs typeface="Arial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29473" y="2953000"/>
            <a:ext cx="1871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bg-BG" sz="1200" b="1" dirty="0" smtClean="0">
                <a:solidFill>
                  <a:srgbClr val="FFFFFF"/>
                </a:solidFill>
                <a:cs typeface="Arial"/>
              </a:rPr>
              <a:t>където мото е </a:t>
            </a:r>
            <a:r>
              <a:rPr lang="en-US" sz="1200" b="1" dirty="0">
                <a:solidFill>
                  <a:srgbClr val="FFFFFF"/>
                </a:solidFill>
                <a:cs typeface="Arial"/>
              </a:rPr>
              <a:t>« </a:t>
            </a:r>
            <a:r>
              <a:rPr lang="bg-BG" sz="1200" b="1" dirty="0">
                <a:solidFill>
                  <a:srgbClr val="FFFFFF"/>
                </a:solidFill>
                <a:cs typeface="Arial"/>
              </a:rPr>
              <a:t>д</a:t>
            </a:r>
            <a:r>
              <a:rPr lang="bg-BG" sz="1200" b="1" dirty="0" smtClean="0">
                <a:solidFill>
                  <a:srgbClr val="FFFFFF"/>
                </a:solidFill>
                <a:cs typeface="Arial"/>
              </a:rPr>
              <a:t>а защитим паричните потоци </a:t>
            </a:r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»…</a:t>
            </a:r>
            <a:endParaRPr lang="en-US" sz="1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321" name="Text Box 5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659563" y="333375"/>
            <a:ext cx="2233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fr-FR" sz="1000" dirty="0">
              <a:solidFill>
                <a:srgbClr val="00386A"/>
              </a:solidFill>
              <a:cs typeface="Arial"/>
            </a:endParaRPr>
          </a:p>
        </p:txBody>
      </p:sp>
      <p:sp>
        <p:nvSpPr>
          <p:cNvPr id="13329" name="Rectangle 72"/>
          <p:cNvSpPr>
            <a:spLocks noChangeArrowheads="1"/>
          </p:cNvSpPr>
          <p:nvPr/>
        </p:nvSpPr>
        <p:spPr bwMode="auto">
          <a:xfrm>
            <a:off x="2646319" y="2852936"/>
            <a:ext cx="5149056" cy="1150998"/>
          </a:xfrm>
          <a:prstGeom prst="rect">
            <a:avLst/>
          </a:prstGeom>
          <a:noFill/>
          <a:ln w="9525">
            <a:solidFill>
              <a:srgbClr val="18B3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541209" y="205184"/>
            <a:ext cx="7808913" cy="500856"/>
          </a:xfrm>
        </p:spPr>
        <p:txBody>
          <a:bodyPr/>
          <a:lstStyle/>
          <a:p>
            <a:pPr eaLnBrk="1" hangingPunct="1"/>
            <a:r>
              <a:rPr lang="bg-BG" dirty="0" smtClean="0"/>
              <a:t>1.1 Увод: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46319" y="2920603"/>
            <a:ext cx="5122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</a:pPr>
            <a:r>
              <a:rPr lang="bg-BG" sz="1200" dirty="0" smtClean="0">
                <a:solidFill>
                  <a:srgbClr val="18B3B9"/>
                </a:solidFill>
                <a:cs typeface="Arial"/>
              </a:rPr>
              <a:t>Неплащанията могат да доведат до значителен спад в печалбата или, в най-лошия случай, пълно прекратяване на дейността.</a:t>
            </a:r>
            <a:endParaRPr lang="en-US" sz="1200" dirty="0">
              <a:solidFill>
                <a:srgbClr val="18B3B9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</a:pPr>
            <a:r>
              <a:rPr lang="bg-BG" sz="1200" dirty="0" smtClean="0">
                <a:solidFill>
                  <a:srgbClr val="18B3B9"/>
                </a:solidFill>
                <a:cs typeface="Arial"/>
              </a:rPr>
              <a:t>Достъпът до финансиране продължава да бъде едно от най- значимите предизвикателства за създаването на бизнес, оцеляването му и неговият растеж.</a:t>
            </a:r>
            <a:endParaRPr lang="en-US" sz="12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29472" y="4291829"/>
            <a:ext cx="1871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FFFFFF"/>
                </a:solidFill>
                <a:cs typeface="Arial"/>
              </a:rPr>
              <a:t>…</a:t>
            </a:r>
            <a:r>
              <a:rPr lang="bg-BG" sz="1200" b="1" dirty="0" smtClean="0">
                <a:solidFill>
                  <a:srgbClr val="FFFFFF"/>
                </a:solidFill>
                <a:cs typeface="Arial"/>
              </a:rPr>
              <a:t>и времето е пари</a:t>
            </a:r>
            <a:endParaRPr lang="en-US" sz="12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3" name="Rectangle 72"/>
          <p:cNvSpPr>
            <a:spLocks noChangeArrowheads="1"/>
          </p:cNvSpPr>
          <p:nvPr/>
        </p:nvSpPr>
        <p:spPr bwMode="auto">
          <a:xfrm>
            <a:off x="2666820" y="4126216"/>
            <a:ext cx="5149056" cy="1040150"/>
          </a:xfrm>
          <a:prstGeom prst="rect">
            <a:avLst/>
          </a:prstGeom>
          <a:noFill/>
          <a:ln w="9525">
            <a:solidFill>
              <a:srgbClr val="18B3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E06E2B"/>
              </a:solidFill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80316" y="4245662"/>
            <a:ext cx="512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18B3B9"/>
              </a:buClr>
              <a:buSzPct val="130000"/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bg-BG" sz="1200" dirty="0" smtClean="0">
                <a:solidFill>
                  <a:srgbClr val="18B3B9"/>
                </a:solidFill>
                <a:cs typeface="Arial"/>
              </a:rPr>
              <a:t>Кредитната застраховка, често се разглежда като продукт за големи компании, като „сложна“ и „отнемаща време“</a:t>
            </a:r>
            <a:r>
              <a:rPr lang="bg-BG" sz="1200" dirty="0">
                <a:solidFill>
                  <a:srgbClr val="18B3B9"/>
                </a:solidFill>
                <a:cs typeface="Arial"/>
              </a:rPr>
              <a:t>.</a:t>
            </a:r>
            <a:endParaRPr lang="en-US" sz="1200" dirty="0">
              <a:solidFill>
                <a:srgbClr val="18B3B9"/>
              </a:solidFill>
              <a:cs typeface="Arial"/>
            </a:endParaRPr>
          </a:p>
          <a:p>
            <a:pPr algn="just">
              <a:buClr>
                <a:srgbClr val="18B3B9"/>
              </a:buClr>
              <a:buSzPct val="130000"/>
            </a:pPr>
            <a:endParaRPr lang="en-US" sz="1200" dirty="0" smtClea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1208"/>
            <a:ext cx="694826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372224" y="6381328"/>
            <a:ext cx="2263118" cy="50366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A92B82-2E70-4F52-93C1-711F839144E1}" type="slidenum">
              <a:rPr lang="en-US" smtClean="0">
                <a:solidFill>
                  <a:srgbClr val="A3D4B0"/>
                </a:solidFill>
              </a:rPr>
              <a:pPr/>
              <a:t>6</a:t>
            </a:fld>
            <a:endParaRPr lang="en-US" dirty="0" smtClean="0">
              <a:solidFill>
                <a:srgbClr val="A3D4B0"/>
              </a:solidFill>
            </a:endParaRPr>
          </a:p>
        </p:txBody>
      </p:sp>
      <p:sp>
        <p:nvSpPr>
          <p:cNvPr id="16405" name="Rectangle 2"/>
          <p:cNvSpPr>
            <a:spLocks noGrp="1" noChangeArrowheads="1"/>
          </p:cNvSpPr>
          <p:nvPr>
            <p:ph type="title"/>
          </p:nvPr>
        </p:nvSpPr>
        <p:spPr>
          <a:xfrm>
            <a:off x="595535" y="188640"/>
            <a:ext cx="7808913" cy="500856"/>
          </a:xfrm>
        </p:spPr>
        <p:txBody>
          <a:bodyPr/>
          <a:lstStyle/>
          <a:p>
            <a:pPr eaLnBrk="1" hangingPunct="1"/>
            <a:r>
              <a:rPr lang="bg-BG" dirty="0" smtClean="0"/>
              <a:t>1.2 Концепция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278"/>
            <a:ext cx="6624227" cy="1403722"/>
          </a:xfrm>
          <a:prstGeom prst="rect">
            <a:avLst/>
          </a:prstGeom>
        </p:spPr>
      </p:pic>
      <p:grpSp>
        <p:nvGrpSpPr>
          <p:cNvPr id="43" name="Gruppieren 2059"/>
          <p:cNvGrpSpPr/>
          <p:nvPr/>
        </p:nvGrpSpPr>
        <p:grpSpPr>
          <a:xfrm>
            <a:off x="399428" y="1229755"/>
            <a:ext cx="8313032" cy="3738099"/>
            <a:chOff x="676548" y="1416334"/>
            <a:chExt cx="7378052" cy="3317670"/>
          </a:xfrm>
        </p:grpSpPr>
        <p:sp>
          <p:nvSpPr>
            <p:cNvPr id="44" name="Abgerundetes Rechteck 2"/>
            <p:cNvSpPr/>
            <p:nvPr/>
          </p:nvSpPr>
          <p:spPr>
            <a:xfrm>
              <a:off x="676548" y="1416334"/>
              <a:ext cx="7309608" cy="3273357"/>
            </a:xfrm>
            <a:prstGeom prst="roundRect">
              <a:avLst/>
            </a:prstGeom>
            <a:solidFill>
              <a:srgbClr val="61B57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</a:t>
              </a:r>
              <a:endParaRPr kumimoji="0" lang="en-GB" sz="3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Pfeil nach rechts 3"/>
            <p:cNvSpPr/>
            <p:nvPr/>
          </p:nvSpPr>
          <p:spPr>
            <a:xfrm>
              <a:off x="1086984" y="1691299"/>
              <a:ext cx="550663" cy="272758"/>
            </a:xfrm>
            <a:prstGeom prst="rightArrow">
              <a:avLst/>
            </a:prstGeom>
            <a:solidFill>
              <a:srgbClr val="0336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6" name="Gerade Verbindung mit Pfeil 7"/>
            <p:cNvCxnSpPr/>
            <p:nvPr/>
          </p:nvCxnSpPr>
          <p:spPr>
            <a:xfrm>
              <a:off x="872562" y="3176464"/>
              <a:ext cx="6930770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2060"/>
              </a:solidFill>
              <a:prstDash val="dash"/>
              <a:tailEnd type="arrow"/>
            </a:ln>
            <a:effectLst/>
          </p:spPr>
        </p:cxnSp>
        <p:cxnSp>
          <p:nvCxnSpPr>
            <p:cNvPr id="47" name="Gerade Verbindung mit Pfeil 9"/>
            <p:cNvCxnSpPr/>
            <p:nvPr/>
          </p:nvCxnSpPr>
          <p:spPr>
            <a:xfrm>
              <a:off x="1052582" y="1691299"/>
              <a:ext cx="0" cy="1485165"/>
            </a:xfrm>
            <a:prstGeom prst="straightConnector1">
              <a:avLst/>
            </a:prstGeom>
            <a:noFill/>
            <a:ln w="12700" cap="flat" cmpd="sng" algn="ctr">
              <a:solidFill>
                <a:srgbClr val="002060"/>
              </a:solidFill>
              <a:prstDash val="dash"/>
              <a:tailEnd type="arrow"/>
            </a:ln>
            <a:effectLst/>
          </p:spPr>
        </p:cxnSp>
        <p:sp>
          <p:nvSpPr>
            <p:cNvPr id="48" name="Textfeld 12"/>
            <p:cNvSpPr txBox="1"/>
            <p:nvPr/>
          </p:nvSpPr>
          <p:spPr>
            <a:xfrm>
              <a:off x="760049" y="3221469"/>
              <a:ext cx="664522" cy="355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Дата на доставка</a:t>
              </a: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49" name="Gerade Verbindung mit Pfeil 14"/>
            <p:cNvCxnSpPr/>
            <p:nvPr/>
          </p:nvCxnSpPr>
          <p:spPr>
            <a:xfrm>
              <a:off x="1637647" y="1691299"/>
              <a:ext cx="0" cy="1485165"/>
            </a:xfrm>
            <a:prstGeom prst="straightConnector1">
              <a:avLst/>
            </a:prstGeom>
            <a:noFill/>
            <a:ln w="12700" cap="flat" cmpd="sng" algn="ctr">
              <a:solidFill>
                <a:srgbClr val="002060"/>
              </a:solidFill>
              <a:prstDash val="dash"/>
              <a:tailEnd type="arrow"/>
            </a:ln>
            <a:effectLst/>
          </p:spPr>
        </p:cxnSp>
        <p:sp>
          <p:nvSpPr>
            <p:cNvPr id="50" name="Textfeld 15"/>
            <p:cNvSpPr txBox="1"/>
            <p:nvPr/>
          </p:nvSpPr>
          <p:spPr>
            <a:xfrm>
              <a:off x="1424572" y="3221469"/>
              <a:ext cx="718432" cy="355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Дата на фактурата</a:t>
              </a: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1" name="Textfeld 16"/>
            <p:cNvSpPr txBox="1"/>
            <p:nvPr/>
          </p:nvSpPr>
          <p:spPr>
            <a:xfrm>
              <a:off x="1007577" y="1871319"/>
              <a:ext cx="714105" cy="327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Макс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5 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дни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 </a:t>
              </a:r>
            </a:p>
          </p:txBody>
        </p:sp>
        <p:sp>
          <p:nvSpPr>
            <p:cNvPr id="52" name="Pfeil nach rechts 17"/>
            <p:cNvSpPr/>
            <p:nvPr/>
          </p:nvSpPr>
          <p:spPr>
            <a:xfrm>
              <a:off x="1727657" y="1688843"/>
              <a:ext cx="2610290" cy="272758"/>
            </a:xfrm>
            <a:prstGeom prst="rightArrow">
              <a:avLst/>
            </a:prstGeom>
            <a:solidFill>
              <a:srgbClr val="0336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feld 18"/>
            <p:cNvSpPr txBox="1"/>
            <p:nvPr/>
          </p:nvSpPr>
          <p:spPr>
            <a:xfrm>
              <a:off x="1637647" y="1850123"/>
              <a:ext cx="2502442" cy="327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Макс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. 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Кредитен период от 1</a:t>
              </a:r>
              <a:r>
                <a:rPr lang="bg-BG" sz="900" kern="0" dirty="0">
                  <a:solidFill>
                    <a:srgbClr val="002060"/>
                  </a:solidFill>
                  <a:latin typeface="Arial"/>
                </a:rPr>
                <a:t>8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0 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дни съгласно полицата с Кофас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4" name="Pfeil nach rechts 19"/>
            <p:cNvSpPr/>
            <p:nvPr/>
          </p:nvSpPr>
          <p:spPr>
            <a:xfrm>
              <a:off x="1727657" y="2366374"/>
              <a:ext cx="1245956" cy="272758"/>
            </a:xfrm>
            <a:prstGeom prst="rightArrow">
              <a:avLst/>
            </a:prstGeom>
            <a:solidFill>
              <a:srgbClr val="0336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5" name="Gerade Verbindung mit Pfeil 20"/>
            <p:cNvCxnSpPr/>
            <p:nvPr/>
          </p:nvCxnSpPr>
          <p:spPr>
            <a:xfrm>
              <a:off x="2987797" y="2080955"/>
              <a:ext cx="0" cy="1095509"/>
            </a:xfrm>
            <a:prstGeom prst="straightConnector1">
              <a:avLst/>
            </a:prstGeom>
            <a:noFill/>
            <a:ln w="12700" cap="flat" cmpd="sng" algn="ctr">
              <a:solidFill>
                <a:srgbClr val="002060"/>
              </a:solidFill>
              <a:prstDash val="dash"/>
              <a:tailEnd type="arrow"/>
            </a:ln>
            <a:effectLst/>
          </p:spPr>
        </p:cxnSp>
        <p:cxnSp>
          <p:nvCxnSpPr>
            <p:cNvPr id="56" name="Gerade Verbindung mit Pfeil 24"/>
            <p:cNvCxnSpPr/>
            <p:nvPr/>
          </p:nvCxnSpPr>
          <p:spPr>
            <a:xfrm>
              <a:off x="3482852" y="2411379"/>
              <a:ext cx="0" cy="76508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tailEnd type="arrow"/>
            </a:ln>
            <a:effectLst/>
          </p:spPr>
        </p:cxnSp>
        <p:sp>
          <p:nvSpPr>
            <p:cNvPr id="57" name="Pfeil nach rechts 25"/>
            <p:cNvSpPr/>
            <p:nvPr/>
          </p:nvSpPr>
          <p:spPr>
            <a:xfrm>
              <a:off x="3527857" y="2366374"/>
              <a:ext cx="2610290" cy="272758"/>
            </a:xfrm>
            <a:prstGeom prst="rightArrow">
              <a:avLst/>
            </a:prstGeom>
            <a:solidFill>
              <a:srgbClr val="0336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Textfeld 31"/>
            <p:cNvSpPr txBox="1"/>
            <p:nvPr/>
          </p:nvSpPr>
          <p:spPr>
            <a:xfrm>
              <a:off x="1643739" y="2546394"/>
              <a:ext cx="1209043" cy="464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Ma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кс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. </a:t>
              </a:r>
              <a:r>
                <a:rPr lang="bg-BG" sz="900" kern="0" noProof="0" smtClean="0">
                  <a:solidFill>
                    <a:srgbClr val="002060"/>
                  </a:solidFill>
                  <a:latin typeface="Arial"/>
                </a:rPr>
                <a:t>срок</a:t>
              </a:r>
              <a:r>
                <a:rPr kumimoji="0" lang="bg-BG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на плащане от 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60 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дни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59" name="Gerade Verbindung mit Pfeil 35"/>
            <p:cNvCxnSpPr/>
            <p:nvPr/>
          </p:nvCxnSpPr>
          <p:spPr>
            <a:xfrm>
              <a:off x="4346142" y="1725394"/>
              <a:ext cx="0" cy="1451070"/>
            </a:xfrm>
            <a:prstGeom prst="straightConnector1">
              <a:avLst/>
            </a:prstGeom>
            <a:noFill/>
            <a:ln w="12700" cap="flat" cmpd="sng" algn="ctr">
              <a:solidFill>
                <a:srgbClr val="002060"/>
              </a:solidFill>
              <a:prstDash val="dash"/>
              <a:tailEnd type="arrow"/>
            </a:ln>
            <a:effectLst/>
          </p:spPr>
        </p:cxnSp>
        <p:sp>
          <p:nvSpPr>
            <p:cNvPr id="60" name="Rechteck 2055"/>
            <p:cNvSpPr/>
            <p:nvPr/>
          </p:nvSpPr>
          <p:spPr>
            <a:xfrm>
              <a:off x="4292942" y="2628709"/>
              <a:ext cx="225025" cy="187715"/>
            </a:xfrm>
            <a:prstGeom prst="rect">
              <a:avLst/>
            </a:prstGeom>
            <a:solidFill>
              <a:srgbClr val="E0F1E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Textfeld 32"/>
            <p:cNvSpPr txBox="1"/>
            <p:nvPr/>
          </p:nvSpPr>
          <p:spPr>
            <a:xfrm>
              <a:off x="3446766" y="2585592"/>
              <a:ext cx="1572149" cy="327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Изчаквателен период от 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3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 месеца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 </a:t>
              </a:r>
            </a:p>
          </p:txBody>
        </p:sp>
        <p:cxnSp>
          <p:nvCxnSpPr>
            <p:cNvPr id="62" name="Gerade Verbindung mit Pfeil 44"/>
            <p:cNvCxnSpPr/>
            <p:nvPr/>
          </p:nvCxnSpPr>
          <p:spPr>
            <a:xfrm>
              <a:off x="6138147" y="1725394"/>
              <a:ext cx="0" cy="1451070"/>
            </a:xfrm>
            <a:prstGeom prst="straightConnector1">
              <a:avLst/>
            </a:prstGeom>
            <a:noFill/>
            <a:ln w="12700" cap="flat" cmpd="sng" algn="ctr">
              <a:solidFill>
                <a:srgbClr val="002060"/>
              </a:solidFill>
              <a:prstDash val="dash"/>
              <a:tailEnd type="arrow"/>
            </a:ln>
            <a:effectLst/>
          </p:spPr>
        </p:cxnSp>
        <p:sp>
          <p:nvSpPr>
            <p:cNvPr id="63" name="Pfeil nach rechts 45"/>
            <p:cNvSpPr/>
            <p:nvPr/>
          </p:nvSpPr>
          <p:spPr>
            <a:xfrm>
              <a:off x="6172549" y="1713744"/>
              <a:ext cx="550663" cy="272758"/>
            </a:xfrm>
            <a:prstGeom prst="rightArrow">
              <a:avLst/>
            </a:prstGeom>
            <a:solidFill>
              <a:srgbClr val="0336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4" name="Gerade Verbindung mit Pfeil 46"/>
            <p:cNvCxnSpPr/>
            <p:nvPr/>
          </p:nvCxnSpPr>
          <p:spPr>
            <a:xfrm>
              <a:off x="6768217" y="1725394"/>
              <a:ext cx="0" cy="1451070"/>
            </a:xfrm>
            <a:prstGeom prst="straightConnector1">
              <a:avLst/>
            </a:prstGeom>
            <a:noFill/>
            <a:ln w="19050" cap="flat" cmpd="sng" algn="ctr">
              <a:solidFill>
                <a:srgbClr val="61B57C"/>
              </a:solidFill>
              <a:prstDash val="dash"/>
              <a:tailEnd type="arrow"/>
            </a:ln>
            <a:effectLst/>
          </p:spPr>
        </p:cxnSp>
        <p:sp>
          <p:nvSpPr>
            <p:cNvPr id="65" name="Textfeld 47"/>
            <p:cNvSpPr txBox="1"/>
            <p:nvPr/>
          </p:nvSpPr>
          <p:spPr>
            <a:xfrm>
              <a:off x="6093142" y="1871319"/>
              <a:ext cx="714105" cy="327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Ma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кс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.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30 </a:t>
              </a:r>
              <a:r>
                <a:rPr kumimoji="0" lang="bg-BG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дни</a:t>
              </a:r>
              <a:r>
                <a:rPr kumimoji="0" lang="en-GB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 </a:t>
              </a:r>
            </a:p>
          </p:txBody>
        </p:sp>
        <p:pic>
          <p:nvPicPr>
            <p:cNvPr id="66" name="Grafik 20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227" y="2141349"/>
              <a:ext cx="896359" cy="888332"/>
            </a:xfrm>
            <a:prstGeom prst="rect">
              <a:avLst/>
            </a:prstGeom>
          </p:spPr>
        </p:pic>
        <p:sp>
          <p:nvSpPr>
            <p:cNvPr id="67" name="Textfeld 50"/>
            <p:cNvSpPr txBox="1"/>
            <p:nvPr/>
          </p:nvSpPr>
          <p:spPr>
            <a:xfrm>
              <a:off x="2594702" y="3245278"/>
              <a:ext cx="1225917" cy="355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Дата на падеж на фактурата</a:t>
              </a: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8" name="Textfeld 51"/>
            <p:cNvSpPr txBox="1"/>
            <p:nvPr/>
          </p:nvSpPr>
          <p:spPr>
            <a:xfrm>
              <a:off x="4923012" y="1715108"/>
              <a:ext cx="1620180" cy="3551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B57C"/>
                  </a:solidFill>
                  <a:effectLst/>
                  <a:uLnTx/>
                  <a:uFillTx/>
                  <a:latin typeface="Arial"/>
                </a:rPr>
                <a:t>Продължително неплащане</a:t>
              </a:r>
              <a:endPara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61B57C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9" name="Textfeld 52"/>
            <p:cNvSpPr txBox="1"/>
            <p:nvPr/>
          </p:nvSpPr>
          <p:spPr>
            <a:xfrm>
              <a:off x="6813222" y="1480596"/>
              <a:ext cx="1241378" cy="655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1B57C"/>
                  </a:solidFill>
                  <a:effectLst/>
                  <a:uLnTx/>
                  <a:uFillTx/>
                  <a:latin typeface="Arial"/>
                </a:rPr>
                <a:t>Изплащане на обезщетение</a:t>
              </a: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1B57C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0" name="Textfeld 54"/>
            <p:cNvSpPr txBox="1"/>
            <p:nvPr/>
          </p:nvSpPr>
          <p:spPr>
            <a:xfrm>
              <a:off x="2853948" y="3558862"/>
              <a:ext cx="1551815" cy="90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Напр.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75</a:t>
              </a: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тия ден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– </a:t>
              </a: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уведомление за просрочие с искане за намеса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lang="en-US" sz="1000" kern="0" dirty="0" smtClean="0">
                  <a:solidFill>
                    <a:srgbClr val="FF0000"/>
                  </a:solidFill>
                  <a:latin typeface="Arial"/>
                </a:rPr>
                <a:t>(</a:t>
              </a:r>
              <a:r>
                <a:rPr lang="bg-BG" sz="1000" kern="0" dirty="0" smtClean="0">
                  <a:solidFill>
                    <a:srgbClr val="FF0000"/>
                  </a:solidFill>
                  <a:latin typeface="Arial"/>
                </a:rPr>
                <a:t>максимум 30 дни от падежа на най-старата неплатена фактура)</a:t>
              </a: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1" name="Textfeld 55"/>
            <p:cNvSpPr txBox="1"/>
            <p:nvPr/>
          </p:nvSpPr>
          <p:spPr>
            <a:xfrm>
              <a:off x="5110245" y="3422833"/>
              <a:ext cx="2323666" cy="1311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След изтичане на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 3 </a:t>
              </a:r>
              <a:r>
                <a:rPr kumimoji="0" lang="bg-BG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месеца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: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Настъпва застарохавателно събитие съгласно определението в застрахователния договор за продължително неплащане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3365F"/>
                </a:solidFill>
                <a:effectLst/>
                <a:uLnTx/>
                <a:uFillTx/>
                <a:latin typeface="Arial"/>
                <a:sym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В рамките </a:t>
              </a: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на този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3</a:t>
              </a:r>
              <a:r>
                <a:rPr kumimoji="0" lang="bg-BG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-месечен период е възможно настъпването на друго застрахователно събитие – несъстоятелност на длъжника</a:t>
              </a: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3365F"/>
                  </a:solidFill>
                  <a:effectLst/>
                  <a:uLnTx/>
                  <a:uFillTx/>
                  <a:latin typeface="Arial"/>
                  <a:sym typeface="Arial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7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372225" y="6408738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A92B82-2E70-4F52-93C1-711F839144E1}" type="slidenum">
              <a:rPr lang="en-US" smtClean="0">
                <a:solidFill>
                  <a:srgbClr val="A3D4B0"/>
                </a:solidFill>
              </a:rPr>
              <a:pPr/>
              <a:t>7</a:t>
            </a:fld>
            <a:endParaRPr lang="en-US" dirty="0" smtClean="0">
              <a:solidFill>
                <a:srgbClr val="A3D4B0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7544" y="960740"/>
            <a:ext cx="3904881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>
              <a:buClr>
                <a:srgbClr val="61B57C"/>
              </a:buClr>
              <a:buFont typeface="Wingdings" pitchFamily="2" charset="2"/>
              <a:buChar char="§"/>
              <a:defRPr/>
            </a:pPr>
            <a:endParaRPr lang="en-US" sz="200" dirty="0" smtClean="0">
              <a:solidFill>
                <a:srgbClr val="03365F"/>
              </a:solidFill>
              <a:cs typeface="Arial"/>
            </a:endParaRPr>
          </a:p>
          <a:p>
            <a:pPr algn="just">
              <a:buClr>
                <a:srgbClr val="61B57C"/>
              </a:buClr>
              <a:buSzPct val="130000"/>
              <a:defRPr/>
            </a:pPr>
            <a:r>
              <a:rPr lang="bg-BG" sz="1200" dirty="0" smtClean="0">
                <a:solidFill>
                  <a:srgbClr val="03365F"/>
                </a:solidFill>
                <a:cs typeface="Arial"/>
              </a:rPr>
              <a:t>Продукт, който прави застраховката достъпна за всички:</a:t>
            </a: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algn="just">
              <a:buClr>
                <a:srgbClr val="61B57C"/>
              </a:buClr>
              <a:buSzPct val="130000"/>
              <a:defRPr/>
            </a:pP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03365F"/>
                </a:solidFill>
                <a:cs typeface="Arial"/>
              </a:rPr>
              <a:t>Д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оговор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с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вградена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модулност и с </a:t>
            </a:r>
            <a:r>
              <a:rPr lang="bg-BG" sz="1200" dirty="0" smtClean="0">
                <a:solidFill>
                  <a:srgbClr val="03365F"/>
                </a:solidFill>
                <a:cs typeface="Arial"/>
              </a:rPr>
              <a:t>опростена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 формулировка</a:t>
            </a:r>
          </a:p>
          <a:p>
            <a:pPr algn="just">
              <a:buClr>
                <a:srgbClr val="18B3B9"/>
              </a:buClr>
              <a:buSzPct val="130000"/>
              <a:defRPr/>
            </a:pP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bg-BG" sz="1200" dirty="0" smtClean="0">
                <a:solidFill>
                  <a:srgbClr val="03365F"/>
                </a:solidFill>
                <a:cs typeface="Arial"/>
              </a:rPr>
              <a:t>Бюджетна предвидимост и про</a:t>
            </a:r>
            <a:r>
              <a:rPr lang="bg-BG" sz="1200" dirty="0">
                <a:solidFill>
                  <a:srgbClr val="03365F"/>
                </a:solidFill>
                <a:cs typeface="Arial"/>
              </a:rPr>
              <a:t>з</a:t>
            </a:r>
            <a:r>
              <a:rPr lang="bg-BG" sz="1200" dirty="0" smtClean="0">
                <a:solidFill>
                  <a:srgbClr val="03365F"/>
                </a:solidFill>
                <a:cs typeface="Arial"/>
              </a:rPr>
              <a:t>рачност</a:t>
            </a: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marL="346075" indent="-171450">
              <a:buClr>
                <a:srgbClr val="18B3B9"/>
              </a:buClr>
              <a:buSzPct val="130000"/>
              <a:buFontTx/>
              <a:buChar char="-"/>
              <a:defRPr/>
            </a:pPr>
            <a:r>
              <a:rPr lang="bg-BG" sz="1200" dirty="0" smtClean="0">
                <a:solidFill>
                  <a:srgbClr val="03365F"/>
                </a:solidFill>
                <a:cs typeface="Arial"/>
              </a:rPr>
              <a:t>Цена, която включва премия, такси по събиране и кредитни лимити</a:t>
            </a: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bg-BG" sz="1200" dirty="0" smtClean="0">
                <a:solidFill>
                  <a:srgbClr val="03365F"/>
                </a:solidFill>
                <a:cs typeface="Arial"/>
              </a:rPr>
              <a:t>Опростена превенция, адаптирана за Вашите нужди</a:t>
            </a:r>
            <a:r>
              <a:rPr lang="en-US" sz="1200" dirty="0" smtClean="0">
                <a:solidFill>
                  <a:srgbClr val="03365F"/>
                </a:solidFill>
                <a:cs typeface="Arial"/>
              </a:rPr>
              <a:t>:</a:t>
            </a:r>
          </a:p>
          <a:p>
            <a:pPr marL="346075" indent="-171450">
              <a:buClr>
                <a:srgbClr val="18B3B9"/>
              </a:buClr>
              <a:buSzPct val="130000"/>
              <a:buFontTx/>
              <a:buChar char="-"/>
              <a:defRPr/>
            </a:pPr>
            <a:r>
              <a:rPr lang="ru-RU" sz="1200" dirty="0" smtClean="0">
                <a:solidFill>
                  <a:srgbClr val="03365F"/>
                </a:solidFill>
                <a:cs typeface="Arial"/>
              </a:rPr>
              <a:t>защита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срещу риск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както на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вътрешния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пазар, така и на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експортните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продажби</a:t>
            </a: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marL="346075" indent="-171450">
              <a:buClr>
                <a:srgbClr val="18B3B9"/>
              </a:buClr>
              <a:buSzPct val="130000"/>
              <a:buFontTx/>
              <a:buChar char="-"/>
              <a:defRPr/>
            </a:pPr>
            <a:r>
              <a:rPr lang="bg-BG" sz="1200" dirty="0">
                <a:solidFill>
                  <a:srgbClr val="03365F"/>
                </a:solidFill>
                <a:cs typeface="Arial"/>
              </a:rPr>
              <a:t>с обезщетение </a:t>
            </a:r>
            <a:r>
              <a:rPr lang="bg-BG" sz="1200" dirty="0" smtClean="0">
                <a:solidFill>
                  <a:srgbClr val="03365F"/>
                </a:solidFill>
                <a:cs typeface="Arial"/>
              </a:rPr>
              <a:t>от 85%</a:t>
            </a:r>
          </a:p>
          <a:p>
            <a:pPr marL="346075" indent="-171450">
              <a:buClr>
                <a:srgbClr val="18B3B9"/>
              </a:buClr>
              <a:buSzPct val="130000"/>
              <a:buFontTx/>
              <a:buChar char="-"/>
              <a:defRPr/>
            </a:pPr>
            <a:r>
              <a:rPr lang="bg-BG" sz="1200" dirty="0">
                <a:solidFill>
                  <a:srgbClr val="03365F"/>
                </a:solidFill>
                <a:cs typeface="Arial"/>
              </a:rPr>
              <a:t>с</a:t>
            </a:r>
            <a:r>
              <a:rPr lang="bg-BG" sz="1200" dirty="0" smtClean="0">
                <a:solidFill>
                  <a:srgbClr val="03365F"/>
                </a:solidFill>
                <a:cs typeface="Arial"/>
              </a:rPr>
              <a:t> бърз и лесен процес по обезщетяване</a:t>
            </a:r>
          </a:p>
          <a:p>
            <a:pPr marL="346075" indent="-171450">
              <a:buClr>
                <a:srgbClr val="18B3B9"/>
              </a:buClr>
              <a:buSzPct val="130000"/>
              <a:buFontTx/>
              <a:buChar char="-"/>
              <a:defRPr/>
            </a:pPr>
            <a:r>
              <a:rPr lang="bg-BG" sz="1200" dirty="0">
                <a:solidFill>
                  <a:srgbClr val="03365F"/>
                </a:solidFill>
                <a:cs typeface="Arial"/>
              </a:rPr>
              <a:t>п</a:t>
            </a:r>
            <a:r>
              <a:rPr lang="bg-BG" sz="1200" dirty="0" smtClean="0">
                <a:solidFill>
                  <a:srgbClr val="03365F"/>
                </a:solidFill>
                <a:cs typeface="Arial"/>
              </a:rPr>
              <a:t>о-кратък срок на обезщетение – 3 месеца</a:t>
            </a: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bg-BG" sz="1200" dirty="0" smtClean="0">
                <a:solidFill>
                  <a:srgbClr val="03365F"/>
                </a:solidFill>
                <a:cs typeface="Arial"/>
              </a:rPr>
              <a:t>Услуга с добавена стойност</a:t>
            </a:r>
            <a:r>
              <a:rPr lang="en-US" sz="1200" dirty="0" smtClean="0">
                <a:solidFill>
                  <a:srgbClr val="03365F"/>
                </a:solidFill>
                <a:cs typeface="Arial"/>
              </a:rPr>
              <a:t>: </a:t>
            </a:r>
          </a:p>
          <a:p>
            <a:pPr marL="346075" indent="-171450">
              <a:buClr>
                <a:srgbClr val="18B3B9"/>
              </a:buClr>
              <a:buSzPct val="130000"/>
              <a:buFontTx/>
              <a:buChar char="-"/>
              <a:defRPr/>
            </a:pPr>
            <a:r>
              <a:rPr lang="ru-RU" sz="1200" dirty="0" smtClean="0">
                <a:solidFill>
                  <a:srgbClr val="03365F"/>
                </a:solidFill>
                <a:cs typeface="Arial"/>
              </a:rPr>
              <a:t>с ефективни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процедури за кредитен контрол </a:t>
            </a:r>
            <a:endParaRPr lang="ru-RU" sz="1200" dirty="0" smtClean="0">
              <a:solidFill>
                <a:srgbClr val="03365F"/>
              </a:solidFill>
              <a:cs typeface="Arial"/>
            </a:endParaRPr>
          </a:p>
          <a:p>
            <a:pPr marL="346075" indent="-171450">
              <a:buClr>
                <a:srgbClr val="18B3B9"/>
              </a:buClr>
              <a:buSzPct val="130000"/>
              <a:buFontTx/>
              <a:buChar char="-"/>
              <a:defRPr/>
            </a:pPr>
            <a:r>
              <a:rPr lang="ru-RU" sz="1200" dirty="0" smtClean="0">
                <a:solidFill>
                  <a:srgbClr val="03365F"/>
                </a:solidFill>
                <a:cs typeface="Arial"/>
              </a:rPr>
              <a:t>допълнителни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услуги като събиране на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незастраховани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фактури</a:t>
            </a:r>
            <a:endParaRPr lang="en-US" sz="1200" dirty="0" smtClean="0">
              <a:solidFill>
                <a:srgbClr val="18B3B9"/>
              </a:solidFill>
              <a:cs typeface="Arial"/>
            </a:endParaRPr>
          </a:p>
          <a:p>
            <a:pPr>
              <a:buClr>
                <a:srgbClr val="61B57C"/>
              </a:buClr>
              <a:buSzPct val="130000"/>
              <a:defRPr/>
            </a:pPr>
            <a:endParaRPr lang="en-US" sz="800" dirty="0" smtClean="0">
              <a:solidFill>
                <a:srgbClr val="18B3B9"/>
              </a:solidFill>
              <a:cs typeface="Arial"/>
            </a:endParaRPr>
          </a:p>
          <a:p>
            <a:pPr>
              <a:buClr>
                <a:srgbClr val="C10037"/>
              </a:buClr>
              <a:buSzPct val="130000"/>
              <a:buFont typeface="Wingdings" pitchFamily="2" charset="2"/>
              <a:buNone/>
              <a:defRPr/>
            </a:pPr>
            <a:endParaRPr lang="en-US" sz="1200" dirty="0">
              <a:solidFill>
                <a:srgbClr val="18B3B9"/>
              </a:solidFill>
              <a:cs typeface="Arial"/>
            </a:endParaRPr>
          </a:p>
        </p:txBody>
      </p:sp>
      <p:sp>
        <p:nvSpPr>
          <p:cNvPr id="16389" name="Text Box 20"/>
          <p:cNvSpPr txBox="1">
            <a:spLocks noChangeArrowheads="1"/>
          </p:cNvSpPr>
          <p:nvPr/>
        </p:nvSpPr>
        <p:spPr bwMode="auto">
          <a:xfrm>
            <a:off x="3911828" y="603310"/>
            <a:ext cx="35281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bg-BG" sz="1400" b="1" dirty="0" smtClean="0">
                <a:solidFill>
                  <a:srgbClr val="18B3B9"/>
                </a:solidFill>
                <a:cs typeface="Arial"/>
              </a:rPr>
              <a:t>Опростен продажбен процес</a:t>
            </a:r>
            <a:endParaRPr lang="en-US" sz="1400" b="1" dirty="0">
              <a:solidFill>
                <a:srgbClr val="18B3B9"/>
              </a:solidFill>
              <a:cs typeface="Arial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499992" y="960740"/>
            <a:ext cx="4248472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just">
              <a:buClr>
                <a:srgbClr val="61B57C"/>
              </a:buClr>
              <a:buSzPct val="130000"/>
              <a:defRPr/>
            </a:pPr>
            <a:r>
              <a:rPr lang="bg-BG" sz="1200" dirty="0">
                <a:solidFill>
                  <a:srgbClr val="03365F"/>
                </a:solidFill>
                <a:cs typeface="Arial"/>
              </a:rPr>
              <a:t>Разпространението се </a:t>
            </a:r>
            <a:r>
              <a:rPr lang="bg-BG" sz="1200" dirty="0" smtClean="0">
                <a:solidFill>
                  <a:srgbClr val="03365F"/>
                </a:solidFill>
                <a:cs typeface="Arial"/>
              </a:rPr>
              <a:t>осъществява чрез </a:t>
            </a:r>
            <a:r>
              <a:rPr lang="bg-BG" sz="1200" dirty="0">
                <a:solidFill>
                  <a:srgbClr val="03365F"/>
                </a:solidFill>
                <a:cs typeface="Arial"/>
              </a:rPr>
              <a:t>онлайн </a:t>
            </a:r>
            <a:r>
              <a:rPr lang="bg-BG" sz="1200" dirty="0" smtClean="0">
                <a:solidFill>
                  <a:srgbClr val="03365F"/>
                </a:solidFill>
                <a:cs typeface="Arial"/>
              </a:rPr>
              <a:t>платформа</a:t>
            </a:r>
            <a:r>
              <a:rPr lang="en-US" sz="1200" dirty="0" smtClean="0">
                <a:solidFill>
                  <a:srgbClr val="03365F"/>
                </a:solidFill>
                <a:cs typeface="Arial"/>
              </a:rPr>
              <a:t>: </a:t>
            </a:r>
            <a:r>
              <a:rPr lang="bg-BG" sz="1200" dirty="0">
                <a:solidFill>
                  <a:srgbClr val="03365F"/>
                </a:solidFill>
                <a:cs typeface="Arial"/>
              </a:rPr>
              <a:t>100% онлайн абонамент</a:t>
            </a:r>
          </a:p>
          <a:p>
            <a:pPr marL="0" lvl="1" algn="just">
              <a:buClr>
                <a:srgbClr val="61B57C"/>
              </a:buClr>
              <a:buSzPct val="130000"/>
              <a:defRPr/>
            </a:pPr>
            <a:endParaRPr lang="en-US" sz="1200" dirty="0">
              <a:solidFill>
                <a:srgbClr val="03365F"/>
              </a:solidFill>
              <a:cs typeface="Arial"/>
            </a:endParaRPr>
          </a:p>
          <a:p>
            <a:pPr marL="171450" lvl="1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03365F"/>
                </a:solidFill>
                <a:cs typeface="Arial"/>
              </a:rPr>
              <a:t>Онлайн инструмент, който представя решението и позволява генериране на онлайн оферта и договор, </a:t>
            </a:r>
            <a:r>
              <a:rPr lang="ru-RU" sz="1200" dirty="0" err="1" smtClean="0">
                <a:solidFill>
                  <a:srgbClr val="03365F"/>
                </a:solidFill>
                <a:cs typeface="Arial"/>
              </a:rPr>
              <a:t>достъпни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когато </a:t>
            </a:r>
            <a:r>
              <a:rPr lang="ru-RU" sz="1200" dirty="0" err="1">
                <a:solidFill>
                  <a:srgbClr val="03365F"/>
                </a:solidFill>
                <a:cs typeface="Arial"/>
              </a:rPr>
              <a:t>са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 </a:t>
            </a:r>
            <a:r>
              <a:rPr lang="ru-RU" sz="1200" dirty="0" err="1" smtClean="0">
                <a:solidFill>
                  <a:srgbClr val="03365F"/>
                </a:solidFill>
                <a:cs typeface="Arial"/>
              </a:rPr>
              <a:t>необходими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,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и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то напълно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безплатно</a:t>
            </a:r>
            <a:endParaRPr lang="en-US" sz="1200" dirty="0">
              <a:solidFill>
                <a:srgbClr val="03365F"/>
              </a:solidFill>
              <a:cs typeface="Arial"/>
            </a:endParaRPr>
          </a:p>
          <a:p>
            <a:pPr algn="just">
              <a:buClr>
                <a:srgbClr val="18B3B9"/>
              </a:buClr>
              <a:buSzPct val="130000"/>
              <a:defRPr/>
            </a:pPr>
            <a:endParaRPr lang="en-US" sz="1200" dirty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03365F"/>
                </a:solidFill>
                <a:cs typeface="Arial"/>
              </a:rPr>
              <a:t>Незабавно ценообразуване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на базата на основни </a:t>
            </a:r>
            <a:r>
              <a:rPr lang="ru-RU" sz="1200" dirty="0" err="1" smtClean="0">
                <a:solidFill>
                  <a:srgbClr val="03365F"/>
                </a:solidFill>
                <a:cs typeface="Arial"/>
              </a:rPr>
              <a:t>данни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 </a:t>
            </a:r>
            <a:r>
              <a:rPr lang="ru-RU" sz="1200" dirty="0" err="1" smtClean="0">
                <a:solidFill>
                  <a:srgbClr val="03365F"/>
                </a:solidFill>
                <a:cs typeface="Arial"/>
              </a:rPr>
              <a:t>като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: сектор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на дейност, оборот, брой на длъжници</a:t>
            </a: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endParaRPr lang="ru-RU" sz="1200" dirty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bg-BG" sz="1200" dirty="0">
                <a:solidFill>
                  <a:srgbClr val="03365F"/>
                </a:solidFill>
                <a:cs typeface="Arial"/>
              </a:rPr>
              <a:t>Гъвкави параметри, така че да пасват на индивидуалните нужди на клиента</a:t>
            </a:r>
            <a:endParaRPr lang="en-US" sz="500" dirty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endParaRPr lang="en-US" sz="500" dirty="0">
              <a:solidFill>
                <a:srgbClr val="03365F"/>
              </a:solidFill>
              <a:cs typeface="Arial"/>
            </a:endParaRPr>
          </a:p>
          <a:p>
            <a:pPr marL="171450" indent="-171450" algn="just">
              <a:buClr>
                <a:srgbClr val="18B3B9"/>
              </a:buClr>
              <a:buSzPct val="13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03365F"/>
                </a:solidFill>
                <a:cs typeface="Arial"/>
              </a:rPr>
              <a:t>Генериране на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договор, </a:t>
            </a:r>
            <a:r>
              <a:rPr lang="ru-RU" sz="1200" dirty="0">
                <a:solidFill>
                  <a:srgbClr val="03365F"/>
                </a:solidFill>
                <a:cs typeface="Arial"/>
              </a:rPr>
              <a:t>онлайн, с един </a:t>
            </a:r>
            <a:r>
              <a:rPr lang="ru-RU" sz="1200" dirty="0" smtClean="0">
                <a:solidFill>
                  <a:srgbClr val="03365F"/>
                </a:solidFill>
                <a:cs typeface="Arial"/>
              </a:rPr>
              <a:t>клик.</a:t>
            </a:r>
            <a:endParaRPr lang="en-US" sz="1200" dirty="0">
              <a:solidFill>
                <a:srgbClr val="03365F"/>
              </a:solidFill>
              <a:cs typeface="Arial"/>
            </a:endParaRPr>
          </a:p>
        </p:txBody>
      </p:sp>
      <p:sp>
        <p:nvSpPr>
          <p:cNvPr id="16393" name="Text Box 54"/>
          <p:cNvSpPr txBox="1">
            <a:spLocks noChangeArrowheads="1"/>
          </p:cNvSpPr>
          <p:nvPr/>
        </p:nvSpPr>
        <p:spPr bwMode="auto">
          <a:xfrm>
            <a:off x="1022107" y="600564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bg-BG" sz="1400" b="1" dirty="0" smtClean="0">
                <a:solidFill>
                  <a:srgbClr val="18B3B9"/>
                </a:solidFill>
                <a:cs typeface="Arial"/>
              </a:rPr>
              <a:t>Продукт</a:t>
            </a:r>
            <a:endParaRPr lang="en-US" sz="1400" b="1" dirty="0">
              <a:solidFill>
                <a:srgbClr val="18B3B9"/>
              </a:solidFill>
              <a:cs typeface="Arial"/>
            </a:endParaRPr>
          </a:p>
        </p:txBody>
      </p:sp>
      <p:sp>
        <p:nvSpPr>
          <p:cNvPr id="16397" name="Rectangle 123"/>
          <p:cNvSpPr>
            <a:spLocks noChangeArrowheads="1"/>
          </p:cNvSpPr>
          <p:nvPr/>
        </p:nvSpPr>
        <p:spPr bwMode="auto">
          <a:xfrm>
            <a:off x="251520" y="925488"/>
            <a:ext cx="4120905" cy="4375720"/>
          </a:xfrm>
          <a:prstGeom prst="rect">
            <a:avLst/>
          </a:prstGeom>
          <a:noFill/>
          <a:ln w="9525">
            <a:solidFill>
              <a:srgbClr val="18B3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398" name="Rectangle 124"/>
          <p:cNvSpPr>
            <a:spLocks noChangeArrowheads="1"/>
          </p:cNvSpPr>
          <p:nvPr/>
        </p:nvSpPr>
        <p:spPr bwMode="auto">
          <a:xfrm>
            <a:off x="4499992" y="925488"/>
            <a:ext cx="4392488" cy="4375720"/>
          </a:xfrm>
          <a:prstGeom prst="rect">
            <a:avLst/>
          </a:prstGeom>
          <a:noFill/>
          <a:ln w="9525">
            <a:solidFill>
              <a:srgbClr val="18B3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405" name="Rectangle 2"/>
          <p:cNvSpPr>
            <a:spLocks noGrp="1" noChangeArrowheads="1"/>
          </p:cNvSpPr>
          <p:nvPr>
            <p:ph type="title"/>
          </p:nvPr>
        </p:nvSpPr>
        <p:spPr>
          <a:xfrm>
            <a:off x="595535" y="188640"/>
            <a:ext cx="7808913" cy="500856"/>
          </a:xfrm>
        </p:spPr>
        <p:txBody>
          <a:bodyPr/>
          <a:lstStyle/>
          <a:p>
            <a:pPr eaLnBrk="1" hangingPunct="1"/>
            <a:r>
              <a:rPr lang="bg-BG" dirty="0" smtClean="0"/>
              <a:t>1.2 Концепция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54278"/>
            <a:ext cx="6624227" cy="14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76"/>
          <p:cNvSpPr>
            <a:spLocks noGrp="1"/>
          </p:cNvSpPr>
          <p:nvPr>
            <p:ph type="title"/>
          </p:nvPr>
        </p:nvSpPr>
        <p:spPr>
          <a:xfrm>
            <a:off x="395288" y="260350"/>
            <a:ext cx="7812087" cy="1241425"/>
          </a:xfrm>
        </p:spPr>
        <p:txBody>
          <a:bodyPr/>
          <a:lstStyle/>
          <a:p>
            <a:r>
              <a:rPr lang="bg-BG" sz="2400" dirty="0" smtClean="0"/>
              <a:t>2. Същност и стандартни параметри на продукта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9556" y="69269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eaLnBrk="0" hangingPunct="0">
              <a:spcAft>
                <a:spcPct val="50000"/>
              </a:spcAft>
              <a:buClr>
                <a:srgbClr val="18B3B9"/>
              </a:buClr>
              <a:buFont typeface="Arial" pitchFamily="34" charset="0"/>
              <a:buChar char="•"/>
            </a:pPr>
            <a:r>
              <a:rPr lang="bg-BG" sz="1400" b="1" kern="0" dirty="0" smtClean="0">
                <a:solidFill>
                  <a:srgbClr val="18B3B9"/>
                </a:solidFill>
                <a:latin typeface="Arial"/>
                <a:cs typeface="Arial"/>
              </a:rPr>
              <a:t>Основни характеристики</a:t>
            </a:r>
            <a:r>
              <a:rPr lang="en-US" sz="1400" b="1" kern="0" dirty="0" smtClean="0">
                <a:solidFill>
                  <a:srgbClr val="18B3B9"/>
                </a:solidFill>
                <a:latin typeface="Arial"/>
                <a:cs typeface="Arial"/>
              </a:rPr>
              <a:t>:  </a:t>
            </a:r>
            <a:r>
              <a:rPr lang="bg-BG" sz="1400" dirty="0" smtClean="0">
                <a:solidFill>
                  <a:srgbClr val="000000"/>
                </a:solidFill>
                <a:latin typeface="Arial"/>
                <a:cs typeface="Arial"/>
              </a:rPr>
              <a:t>опростена превенция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bg-BG" sz="1400" dirty="0" smtClean="0">
                <a:solidFill>
                  <a:srgbClr val="000000"/>
                </a:solidFill>
                <a:latin typeface="Arial"/>
                <a:cs typeface="Arial"/>
              </a:rPr>
              <a:t>без предварителни проверки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bg-BG" sz="1400" dirty="0" smtClean="0">
                <a:solidFill>
                  <a:srgbClr val="000000"/>
                </a:solidFill>
                <a:latin typeface="Arial"/>
                <a:cs typeface="Arial"/>
              </a:rPr>
              <a:t>фиксирана премия и възможност за клиента да избира; със 100% онлайн офериране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556" y="237164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18B3B9"/>
                </a:solidFill>
                <a:cs typeface="Arial"/>
              </a:rPr>
              <a:t>Offer</a:t>
            </a:r>
            <a:endParaRPr lang="fr-FR" dirty="0">
              <a:solidFill>
                <a:srgbClr val="18B3B9"/>
              </a:solidFill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905" y="1273936"/>
            <a:ext cx="7722120" cy="2195420"/>
          </a:xfrm>
          <a:prstGeom prst="rect">
            <a:avLst/>
          </a:prstGeom>
          <a:solidFill>
            <a:srgbClr val="CC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3365F"/>
                </a:solidFill>
              </a:rPr>
              <a:t>- </a:t>
            </a:r>
            <a:r>
              <a:rPr lang="bg-BG" sz="1200" dirty="0" smtClean="0">
                <a:solidFill>
                  <a:srgbClr val="03365F"/>
                </a:solidFill>
              </a:rPr>
              <a:t>Целеви компании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bg-BG" sz="1200" dirty="0" smtClean="0">
                <a:solidFill>
                  <a:schemeClr val="tx1"/>
                </a:solidFill>
              </a:rPr>
              <a:t>застрахователен оборот от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bg-BG" sz="1200" dirty="0" smtClean="0">
                <a:solidFill>
                  <a:srgbClr val="E06E2B"/>
                </a:solidFill>
              </a:rPr>
              <a:t>500 000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bg-BG" sz="1200" dirty="0" smtClean="0">
                <a:solidFill>
                  <a:srgbClr val="000000"/>
                </a:solidFill>
              </a:rPr>
              <a:t>до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bg-BG" sz="1200" dirty="0" smtClean="0">
                <a:solidFill>
                  <a:srgbClr val="E06E2B"/>
                </a:solidFill>
              </a:rPr>
              <a:t>5 000 000 лв.</a:t>
            </a:r>
            <a:endParaRPr lang="en-US" sz="1200" dirty="0" smtClean="0">
              <a:solidFill>
                <a:srgbClr val="E06E2B"/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3365F"/>
                </a:solidFill>
              </a:rPr>
              <a:t>- </a:t>
            </a:r>
            <a:r>
              <a:rPr lang="bg-BG" sz="1200" dirty="0" smtClean="0">
                <a:solidFill>
                  <a:srgbClr val="03365F"/>
                </a:solidFill>
              </a:rPr>
              <a:t>Период на договора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bg-BG" sz="1200" dirty="0" smtClean="0">
                <a:solidFill>
                  <a:srgbClr val="000000"/>
                </a:solidFill>
              </a:rPr>
              <a:t>12 месеца, автоматично подновяване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3365F"/>
                </a:solidFill>
              </a:rPr>
              <a:t>- </a:t>
            </a:r>
            <a:r>
              <a:rPr lang="bg-BG" sz="1200" dirty="0" smtClean="0">
                <a:solidFill>
                  <a:srgbClr val="03365F"/>
                </a:solidFill>
              </a:rPr>
              <a:t>Дата на влизане в сила</a:t>
            </a:r>
            <a:r>
              <a:rPr lang="en-US" sz="1200" dirty="0" smtClean="0">
                <a:solidFill>
                  <a:srgbClr val="03365F"/>
                </a:solidFill>
              </a:rPr>
              <a:t>:	</a:t>
            </a:r>
            <a:r>
              <a:rPr lang="bg-BG" sz="1200" dirty="0" smtClean="0">
                <a:solidFill>
                  <a:srgbClr val="000000"/>
                </a:solidFill>
              </a:rPr>
              <a:t>преди 15-то число на месеца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bg-BG" sz="1200" dirty="0" smtClean="0">
                <a:solidFill>
                  <a:srgbClr val="000000"/>
                </a:solidFill>
              </a:rPr>
              <a:t>началната дата е 1-ви на съответния месец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3365F"/>
                </a:solidFill>
              </a:rPr>
              <a:t>		</a:t>
            </a:r>
            <a:r>
              <a:rPr lang="bg-BG" sz="1200" dirty="0" smtClean="0">
                <a:solidFill>
                  <a:schemeClr val="tx1"/>
                </a:solidFill>
              </a:rPr>
              <a:t>след 15-то число: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bg-BG" sz="1200" dirty="0" smtClean="0">
                <a:solidFill>
                  <a:srgbClr val="000000"/>
                </a:solidFill>
              </a:rPr>
              <a:t>началната дата е 1-ви на следващия месец</a:t>
            </a:r>
            <a:endParaRPr lang="en-US" sz="1200" dirty="0" smtClean="0">
              <a:solidFill>
                <a:srgbClr val="000000"/>
              </a:solidFill>
            </a:endParaRP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3365F"/>
                </a:solidFill>
              </a:rPr>
              <a:t>- </a:t>
            </a:r>
            <a:r>
              <a:rPr lang="bg-BG" sz="1200" dirty="0" smtClean="0">
                <a:solidFill>
                  <a:srgbClr val="03365F"/>
                </a:solidFill>
              </a:rPr>
              <a:t>Ценообразуване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bg-BG" sz="1200" dirty="0" smtClean="0">
                <a:solidFill>
                  <a:srgbClr val="000000"/>
                </a:solidFill>
              </a:rPr>
              <a:t>Една цена, която включва премия и такси за лимити за определен брой 			купувачи, </a:t>
            </a:r>
            <a:r>
              <a:rPr lang="ru-RU" sz="1200" dirty="0" smtClean="0">
                <a:solidFill>
                  <a:srgbClr val="000000"/>
                </a:solidFill>
              </a:rPr>
              <a:t>въз основа на оборота</a:t>
            </a:r>
            <a:r>
              <a:rPr lang="ru-RU" sz="1200" dirty="0">
                <a:solidFill>
                  <a:srgbClr val="000000"/>
                </a:solidFill>
              </a:rPr>
              <a:t>, </a:t>
            </a:r>
            <a:r>
              <a:rPr lang="ru-RU" sz="1200" dirty="0" smtClean="0">
                <a:solidFill>
                  <a:srgbClr val="000000"/>
                </a:solidFill>
              </a:rPr>
              <a:t>сектора </a:t>
            </a:r>
            <a:r>
              <a:rPr lang="ru-RU" sz="1200" dirty="0">
                <a:solidFill>
                  <a:srgbClr val="000000"/>
                </a:solidFill>
              </a:rPr>
              <a:t>на дейност, </a:t>
            </a:r>
            <a:r>
              <a:rPr lang="ru-RU" sz="1200" dirty="0" smtClean="0">
                <a:solidFill>
                  <a:srgbClr val="000000"/>
                </a:solidFill>
              </a:rPr>
              <a:t>броя </a:t>
            </a:r>
            <a:r>
              <a:rPr lang="ru-RU" sz="1200" dirty="0">
                <a:solidFill>
                  <a:srgbClr val="000000"/>
                </a:solidFill>
              </a:rPr>
              <a:t>клиенти, история </a:t>
            </a:r>
            <a:r>
              <a:rPr lang="ru-RU" sz="1200" dirty="0" smtClean="0">
                <a:solidFill>
                  <a:srgbClr val="000000"/>
                </a:solidFill>
              </a:rPr>
              <a:t>на 		загубите</a:t>
            </a:r>
            <a:endParaRPr lang="en-US" sz="1200" dirty="0" smtClean="0">
              <a:solidFill>
                <a:srgbClr val="000000"/>
              </a:solidFill>
            </a:endParaRPr>
          </a:p>
          <a:p>
            <a:pPr lvl="1"/>
            <a:r>
              <a:rPr lang="en-US" sz="1200" dirty="0" smtClean="0">
                <a:solidFill>
                  <a:srgbClr val="000000"/>
                </a:solidFill>
              </a:rPr>
              <a:t>  		</a:t>
            </a:r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3365F"/>
                </a:solidFill>
              </a:rPr>
              <a:t>- </a:t>
            </a:r>
            <a:r>
              <a:rPr lang="bg-BG" sz="1200" dirty="0" smtClean="0">
                <a:solidFill>
                  <a:srgbClr val="03365F"/>
                </a:solidFill>
              </a:rPr>
              <a:t>Фактуриране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bg-BG" sz="1200" dirty="0" smtClean="0">
                <a:solidFill>
                  <a:srgbClr val="E06E2B"/>
                </a:solidFill>
              </a:rPr>
              <a:t>годишно, месечно, тримесечно</a:t>
            </a:r>
            <a:endParaRPr lang="en-US" sz="1200" dirty="0" smtClean="0">
              <a:solidFill>
                <a:srgbClr val="E06E2B"/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0000"/>
              </a:solidFill>
            </a:endParaRPr>
          </a:p>
          <a:p>
            <a:r>
              <a:rPr lang="bg-BG" sz="1200" dirty="0" smtClean="0">
                <a:solidFill>
                  <a:srgbClr val="03365F"/>
                </a:solidFill>
              </a:rPr>
              <a:t>- Клауза за отказ</a:t>
            </a:r>
            <a:r>
              <a:rPr lang="en-US" sz="1200" dirty="0" smtClean="0">
                <a:solidFill>
                  <a:srgbClr val="03365F"/>
                </a:solidFill>
              </a:rPr>
              <a:t>:	</a:t>
            </a:r>
            <a:r>
              <a:rPr lang="bg-BG" sz="1200" dirty="0" smtClean="0">
                <a:solidFill>
                  <a:srgbClr val="03365F"/>
                </a:solidFill>
              </a:rPr>
              <a:t>до </a:t>
            </a:r>
            <a:r>
              <a:rPr lang="bg-BG" sz="1200" dirty="0" smtClean="0">
                <a:solidFill>
                  <a:srgbClr val="000000"/>
                </a:solidFill>
              </a:rPr>
              <a:t>30 дни, ако процента на одобрени лимити е под 50%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4376" y="3579628"/>
            <a:ext cx="7722120" cy="1583652"/>
          </a:xfrm>
          <a:prstGeom prst="rect">
            <a:avLst/>
          </a:prstGeom>
          <a:solidFill>
            <a:srgbClr val="CC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bg-BG" sz="1200" dirty="0" smtClean="0">
                <a:solidFill>
                  <a:srgbClr val="03365F"/>
                </a:solidFill>
              </a:rPr>
              <a:t>Период на фактуриране</a:t>
            </a:r>
            <a:r>
              <a:rPr lang="en-US" sz="1200" dirty="0" smtClean="0">
                <a:solidFill>
                  <a:srgbClr val="03365F"/>
                </a:solidFill>
              </a:rPr>
              <a:t>:	 </a:t>
            </a:r>
            <a:r>
              <a:rPr lang="bg-BG" sz="1200" dirty="0" smtClean="0">
                <a:solidFill>
                  <a:srgbClr val="03365F"/>
                </a:solidFill>
              </a:rPr>
              <a:t> </a:t>
            </a:r>
            <a:r>
              <a:rPr lang="bg-BG" sz="1200" dirty="0" smtClean="0">
                <a:solidFill>
                  <a:srgbClr val="E06E2B"/>
                </a:solidFill>
              </a:rPr>
              <a:t>5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bg-BG" sz="1200" dirty="0" smtClean="0">
                <a:solidFill>
                  <a:srgbClr val="000000"/>
                </a:solidFill>
              </a:rPr>
              <a:t>дни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bg-BG" sz="1200" dirty="0" smtClean="0">
                <a:solidFill>
                  <a:srgbClr val="03365F"/>
                </a:solidFill>
              </a:rPr>
              <a:t>Максимален кредитен период</a:t>
            </a:r>
            <a:r>
              <a:rPr lang="en-US" sz="1200" dirty="0" smtClean="0">
                <a:solidFill>
                  <a:srgbClr val="03365F"/>
                </a:solidFill>
              </a:rPr>
              <a:t>:	 </a:t>
            </a:r>
            <a:r>
              <a:rPr lang="bg-BG" sz="1200" dirty="0" smtClean="0">
                <a:solidFill>
                  <a:srgbClr val="03365F"/>
                </a:solidFill>
              </a:rPr>
              <a:t> </a:t>
            </a:r>
            <a:r>
              <a:rPr lang="bg-BG" sz="1200" dirty="0" smtClean="0">
                <a:solidFill>
                  <a:srgbClr val="E06E2B"/>
                </a:solidFill>
              </a:rPr>
              <a:t>60/90/180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bg-BG" sz="1200" dirty="0" smtClean="0">
                <a:solidFill>
                  <a:srgbClr val="000000"/>
                </a:solidFill>
              </a:rPr>
              <a:t>дни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0000"/>
              </a:solidFill>
            </a:endParaRPr>
          </a:p>
          <a:p>
            <a:r>
              <a:rPr lang="bg-BG" sz="1200" dirty="0" smtClean="0">
                <a:solidFill>
                  <a:srgbClr val="03365F"/>
                </a:solidFill>
              </a:rPr>
              <a:t>-   Покрити рискове</a:t>
            </a:r>
            <a:r>
              <a:rPr lang="en-US" sz="1200" dirty="0" smtClean="0">
                <a:solidFill>
                  <a:srgbClr val="03365F"/>
                </a:solidFill>
              </a:rPr>
              <a:t>: 	 </a:t>
            </a:r>
            <a:r>
              <a:rPr lang="bg-BG" sz="1200" dirty="0" smtClean="0">
                <a:solidFill>
                  <a:srgbClr val="03365F"/>
                </a:solidFill>
              </a:rPr>
              <a:t>                      </a:t>
            </a:r>
            <a:r>
              <a:rPr lang="bg-BG" sz="1200" dirty="0" smtClean="0">
                <a:solidFill>
                  <a:srgbClr val="000000"/>
                </a:solidFill>
              </a:rPr>
              <a:t>Вътрешни </a:t>
            </a:r>
            <a:r>
              <a:rPr lang="bg-BG" sz="1200" dirty="0">
                <a:solidFill>
                  <a:srgbClr val="000000"/>
                </a:solidFill>
              </a:rPr>
              <a:t>и </a:t>
            </a:r>
            <a:r>
              <a:rPr lang="bg-BG" sz="1200" dirty="0" smtClean="0">
                <a:solidFill>
                  <a:srgbClr val="000000"/>
                </a:solidFill>
              </a:rPr>
              <a:t>експортни продажби </a:t>
            </a:r>
          </a:p>
          <a:p>
            <a:r>
              <a:rPr lang="en-US" sz="1200" dirty="0" smtClean="0">
                <a:solidFill>
                  <a:srgbClr val="03365F"/>
                </a:solidFill>
              </a:rPr>
              <a:t>		</a:t>
            </a:r>
            <a:r>
              <a:rPr lang="bg-BG" sz="1200" dirty="0" smtClean="0">
                <a:solidFill>
                  <a:srgbClr val="03365F"/>
                </a:solidFill>
              </a:rPr>
              <a:t>                      </a:t>
            </a:r>
            <a:r>
              <a:rPr lang="en-US" sz="1200" dirty="0" smtClean="0">
                <a:solidFill>
                  <a:srgbClr val="03365F"/>
                </a:solidFill>
              </a:rPr>
              <a:t> </a:t>
            </a:r>
            <a:r>
              <a:rPr lang="bg-BG" sz="1200" dirty="0" smtClean="0">
                <a:solidFill>
                  <a:srgbClr val="000000"/>
                </a:solidFill>
              </a:rPr>
              <a:t>Несъстоятелност и продължително неплащане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3365F"/>
                </a:solidFill>
              </a:rPr>
              <a:t>- </a:t>
            </a:r>
            <a:r>
              <a:rPr lang="bg-BG" sz="1200" dirty="0" smtClean="0">
                <a:solidFill>
                  <a:srgbClr val="03365F"/>
                </a:solidFill>
              </a:rPr>
              <a:t>  Включени данъци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bg-BG" sz="1200" dirty="0" smtClean="0">
                <a:solidFill>
                  <a:srgbClr val="03365F"/>
                </a:solidFill>
              </a:rPr>
              <a:t>                       </a:t>
            </a:r>
            <a:r>
              <a:rPr lang="bg-BG" sz="1200" dirty="0" smtClean="0">
                <a:solidFill>
                  <a:srgbClr val="E06E2B"/>
                </a:solidFill>
              </a:rPr>
              <a:t>ДДС</a:t>
            </a:r>
            <a:endParaRPr lang="en-US" sz="1200" dirty="0">
              <a:solidFill>
                <a:srgbClr val="E06E2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400" y="1273936"/>
            <a:ext cx="846832" cy="2195420"/>
          </a:xfrm>
          <a:prstGeom prst="rect">
            <a:avLst/>
          </a:prstGeom>
          <a:solidFill>
            <a:srgbClr val="1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rgbClr val="FFFFFF"/>
                </a:solidFill>
              </a:rPr>
              <a:t>Оферта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7400" y="3579628"/>
            <a:ext cx="846832" cy="1570952"/>
          </a:xfrm>
          <a:prstGeom prst="rect">
            <a:avLst/>
          </a:prstGeom>
          <a:solidFill>
            <a:srgbClr val="1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b="1" dirty="0" smtClean="0">
                <a:solidFill>
                  <a:srgbClr val="FFFFFF"/>
                </a:solidFill>
              </a:rPr>
              <a:t>Рискове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1208"/>
            <a:ext cx="694826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227FF-01C1-4C22-9B08-2D3E038B366F}" type="slidenum">
              <a:rPr lang="fr-FR" smtClean="0">
                <a:solidFill>
                  <a:srgbClr val="61B57C"/>
                </a:solidFill>
              </a:rPr>
              <a:pPr>
                <a:defRPr/>
              </a:pPr>
              <a:t>9</a:t>
            </a:fld>
            <a:endParaRPr lang="fr-FR" dirty="0">
              <a:solidFill>
                <a:srgbClr val="61B57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1728" y="980728"/>
            <a:ext cx="6696744" cy="1943968"/>
          </a:xfrm>
          <a:prstGeom prst="rect">
            <a:avLst/>
          </a:prstGeom>
          <a:solidFill>
            <a:srgbClr val="CC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3365F"/>
                </a:solidFill>
              </a:rPr>
              <a:t>- </a:t>
            </a:r>
            <a:r>
              <a:rPr lang="bg-BG" sz="1200" dirty="0" smtClean="0">
                <a:solidFill>
                  <a:srgbClr val="03365F"/>
                </a:solidFill>
              </a:rPr>
              <a:t>Продукт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en-US" sz="1200" dirty="0" smtClean="0">
                <a:solidFill>
                  <a:srgbClr val="000000"/>
                </a:solidFill>
              </a:rPr>
              <a:t>	</a:t>
            </a:r>
            <a:r>
              <a:rPr lang="bg-BG" sz="1200" dirty="0" smtClean="0">
                <a:solidFill>
                  <a:srgbClr val="E06E2B"/>
                </a:solidFill>
              </a:rPr>
              <a:t>Избор на пакет + обяснения</a:t>
            </a:r>
            <a:endParaRPr lang="en-US" sz="1200" dirty="0" smtClean="0">
              <a:solidFill>
                <a:srgbClr val="E06E2B"/>
              </a:solidFill>
            </a:endParaRPr>
          </a:p>
          <a:p>
            <a:endParaRPr lang="en-US" sz="500" dirty="0" smtClean="0">
              <a:solidFill>
                <a:srgbClr val="03365F"/>
              </a:solidFill>
            </a:endParaRPr>
          </a:p>
          <a:p>
            <a:r>
              <a:rPr lang="bg-BG" sz="1200" dirty="0" smtClean="0">
                <a:solidFill>
                  <a:srgbClr val="03365F"/>
                </a:solidFill>
              </a:rPr>
              <a:t>- Инструмент за управление </a:t>
            </a:r>
          </a:p>
          <a:p>
            <a:r>
              <a:rPr lang="bg-BG" sz="1200" dirty="0">
                <a:solidFill>
                  <a:srgbClr val="03365F"/>
                </a:solidFill>
              </a:rPr>
              <a:t> </a:t>
            </a:r>
            <a:r>
              <a:rPr lang="bg-BG" sz="1200" dirty="0" smtClean="0">
                <a:solidFill>
                  <a:srgbClr val="03365F"/>
                </a:solidFill>
              </a:rPr>
              <a:t>  на кредита</a:t>
            </a:r>
            <a:r>
              <a:rPr lang="en-US" sz="1200" dirty="0" smtClean="0">
                <a:solidFill>
                  <a:srgbClr val="03365F"/>
                </a:solidFill>
              </a:rPr>
              <a:t>: 		</a:t>
            </a:r>
            <a:r>
              <a:rPr lang="en-US" sz="1200" dirty="0" smtClean="0">
                <a:solidFill>
                  <a:srgbClr val="000000"/>
                </a:solidFill>
              </a:rPr>
              <a:t>CofaNet</a:t>
            </a:r>
          </a:p>
          <a:p>
            <a:endParaRPr lang="en-US" sz="500" dirty="0" smtClean="0">
              <a:solidFill>
                <a:srgbClr val="03365F"/>
              </a:solidFill>
            </a:endParaRPr>
          </a:p>
          <a:p>
            <a:r>
              <a:rPr lang="bg-BG" sz="1200" dirty="0" smtClean="0">
                <a:solidFill>
                  <a:srgbClr val="03365F"/>
                </a:solidFill>
              </a:rPr>
              <a:t> - Брой купувачи</a:t>
            </a:r>
            <a:r>
              <a:rPr lang="en-US" sz="1200" dirty="0" smtClean="0">
                <a:solidFill>
                  <a:srgbClr val="03365F"/>
                </a:solidFill>
              </a:rPr>
              <a:t>:</a:t>
            </a:r>
            <a:r>
              <a:rPr lang="en-US" sz="1200" dirty="0" smtClean="0">
                <a:solidFill>
                  <a:srgbClr val="000000"/>
                </a:solidFill>
              </a:rPr>
              <a:t>	</a:t>
            </a:r>
            <a:r>
              <a:rPr lang="bg-BG" sz="1200" dirty="0" smtClean="0">
                <a:solidFill>
                  <a:srgbClr val="E06E2B"/>
                </a:solidFill>
              </a:rPr>
              <a:t>от 5</a:t>
            </a:r>
            <a:r>
              <a:rPr lang="en-US" sz="1200" dirty="0" smtClean="0">
                <a:solidFill>
                  <a:srgbClr val="E06E2B"/>
                </a:solidFill>
              </a:rPr>
              <a:t> </a:t>
            </a:r>
            <a:r>
              <a:rPr lang="bg-BG" sz="1200" dirty="0">
                <a:solidFill>
                  <a:srgbClr val="E06E2B"/>
                </a:solidFill>
              </a:rPr>
              <a:t>д</a:t>
            </a:r>
            <a:r>
              <a:rPr lang="en-US" sz="1200" dirty="0" smtClean="0">
                <a:solidFill>
                  <a:srgbClr val="E06E2B"/>
                </a:solidFill>
              </a:rPr>
              <a:t>o </a:t>
            </a:r>
            <a:r>
              <a:rPr lang="bg-BG" sz="1200" dirty="0" smtClean="0">
                <a:solidFill>
                  <a:srgbClr val="E06E2B"/>
                </a:solidFill>
              </a:rPr>
              <a:t>300</a:t>
            </a:r>
            <a:r>
              <a:rPr lang="en-US" sz="1200" dirty="0" smtClean="0">
                <a:solidFill>
                  <a:srgbClr val="E06E2B"/>
                </a:solidFill>
              </a:rPr>
              <a:t>. </a:t>
            </a:r>
            <a:endParaRPr lang="bg-BG" sz="1200" dirty="0" smtClean="0">
              <a:solidFill>
                <a:srgbClr val="E06E2B"/>
              </a:solidFill>
            </a:endParaRPr>
          </a:p>
          <a:p>
            <a:r>
              <a:rPr lang="bg-BG" sz="1200" dirty="0">
                <a:solidFill>
                  <a:srgbClr val="E06E2B"/>
                </a:solidFill>
              </a:rPr>
              <a:t>	</a:t>
            </a:r>
            <a:r>
              <a:rPr lang="bg-BG" sz="1200" dirty="0" smtClean="0">
                <a:solidFill>
                  <a:srgbClr val="E06E2B"/>
                </a:solidFill>
              </a:rPr>
              <a:t>	Управление в пакет</a:t>
            </a:r>
          </a:p>
          <a:p>
            <a:pPr lvl="4"/>
            <a:r>
              <a:rPr lang="bg-BG" sz="1200" dirty="0" smtClean="0">
                <a:solidFill>
                  <a:srgbClr val="E06E2B"/>
                </a:solidFill>
              </a:rPr>
              <a:t>Допълнителен лимит срещу 100лв. без ДДС</a:t>
            </a:r>
            <a:r>
              <a:rPr lang="en-US" sz="1200" dirty="0" smtClean="0">
                <a:solidFill>
                  <a:srgbClr val="E06E2B"/>
                </a:solidFill>
              </a:rPr>
              <a:t> </a:t>
            </a:r>
            <a:r>
              <a:rPr lang="bg-BG" sz="1200" dirty="0" smtClean="0">
                <a:solidFill>
                  <a:srgbClr val="E06E2B"/>
                </a:solidFill>
              </a:rPr>
              <a:t>или пакетна цена за минимум 20 допълнителни лимита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692" y="980728"/>
            <a:ext cx="1244972" cy="1943968"/>
          </a:xfrm>
          <a:prstGeom prst="rect">
            <a:avLst/>
          </a:prstGeom>
          <a:solidFill>
            <a:srgbClr val="1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rgbClr val="FFFFFF"/>
                </a:solidFill>
              </a:rPr>
              <a:t>Управление на портфейл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1728" y="2996952"/>
            <a:ext cx="6696744" cy="1943968"/>
          </a:xfrm>
          <a:prstGeom prst="rect">
            <a:avLst/>
          </a:prstGeom>
          <a:solidFill>
            <a:srgbClr val="CC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3365F"/>
                </a:solidFill>
              </a:rPr>
              <a:t>-  </a:t>
            </a:r>
            <a:r>
              <a:rPr lang="bg-BG" sz="1200" dirty="0" smtClean="0">
                <a:solidFill>
                  <a:srgbClr val="03365F"/>
                </a:solidFill>
              </a:rPr>
              <a:t>Минимален праг на вземането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en-US" sz="1200" dirty="0" smtClean="0">
                <a:solidFill>
                  <a:srgbClr val="000000"/>
                </a:solidFill>
              </a:rPr>
              <a:t>	</a:t>
            </a:r>
            <a:r>
              <a:rPr lang="bg-BG" sz="1200" dirty="0" smtClean="0">
                <a:solidFill>
                  <a:srgbClr val="E06E2B"/>
                </a:solidFill>
              </a:rPr>
              <a:t>800 / 1600 / 2000 лв.</a:t>
            </a:r>
            <a:endParaRPr lang="en-US" sz="1200" dirty="0" smtClean="0">
              <a:solidFill>
                <a:srgbClr val="E06E2B"/>
              </a:solidFill>
            </a:endParaRP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endParaRPr lang="en-US" sz="500" b="1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bg-BG" sz="1200" dirty="0" smtClean="0">
                <a:solidFill>
                  <a:srgbClr val="03365F"/>
                </a:solidFill>
              </a:rPr>
              <a:t>Процент на покритие</a:t>
            </a:r>
            <a:r>
              <a:rPr lang="en-US" sz="1200" dirty="0" smtClean="0">
                <a:solidFill>
                  <a:srgbClr val="03365F"/>
                </a:solidFill>
              </a:rPr>
              <a:t>	</a:t>
            </a:r>
            <a:r>
              <a:rPr lang="bg-BG" sz="1200" dirty="0" smtClean="0">
                <a:solidFill>
                  <a:srgbClr val="E06E2B"/>
                </a:solidFill>
              </a:rPr>
              <a:t>85</a:t>
            </a:r>
            <a:r>
              <a:rPr lang="en-US" sz="1200" dirty="0" smtClean="0">
                <a:solidFill>
                  <a:srgbClr val="E06E2B"/>
                </a:solidFill>
              </a:rPr>
              <a:t>%</a:t>
            </a: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bg-BG" sz="1200" dirty="0" smtClean="0">
                <a:solidFill>
                  <a:srgbClr val="03365F"/>
                </a:solidFill>
              </a:rPr>
              <a:t>Максимална </a:t>
            </a:r>
          </a:p>
          <a:p>
            <a:r>
              <a:rPr lang="bg-BG" sz="1200" dirty="0" smtClean="0">
                <a:solidFill>
                  <a:srgbClr val="03365F"/>
                </a:solidFill>
              </a:rPr>
              <a:t>    отговорност</a:t>
            </a:r>
            <a:r>
              <a:rPr lang="en-US" sz="1200" dirty="0" smtClean="0">
                <a:solidFill>
                  <a:srgbClr val="03365F"/>
                </a:solidFill>
              </a:rPr>
              <a:t>:	</a:t>
            </a:r>
            <a:r>
              <a:rPr lang="bg-BG" sz="1200" dirty="0" smtClean="0">
                <a:solidFill>
                  <a:srgbClr val="E06E2B"/>
                </a:solidFill>
              </a:rPr>
              <a:t>5/6/7% от застрахованият оборот</a:t>
            </a:r>
            <a:endParaRPr lang="en-US" sz="1200" dirty="0" smtClean="0">
              <a:solidFill>
                <a:srgbClr val="E06E2B"/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bg-BG" sz="1200" dirty="0" smtClean="0">
                <a:solidFill>
                  <a:srgbClr val="03365F"/>
                </a:solidFill>
              </a:rPr>
              <a:t>Период на изчакване</a:t>
            </a:r>
            <a:r>
              <a:rPr lang="en-US" sz="1200" dirty="0" smtClean="0">
                <a:solidFill>
                  <a:srgbClr val="03365F"/>
                </a:solidFill>
              </a:rPr>
              <a:t>: 	</a:t>
            </a:r>
            <a:r>
              <a:rPr lang="bg-BG" sz="1200" dirty="0" smtClean="0">
                <a:solidFill>
                  <a:srgbClr val="E06E2B"/>
                </a:solidFill>
              </a:rPr>
              <a:t>3 месеца в случай на забавени плащания</a:t>
            </a:r>
          </a:p>
          <a:p>
            <a:pPr lvl="4"/>
            <a:r>
              <a:rPr lang="bg-BG" sz="1200" dirty="0" smtClean="0">
                <a:solidFill>
                  <a:srgbClr val="E06E2B"/>
                </a:solidFill>
              </a:rPr>
              <a:t>30</a:t>
            </a:r>
            <a:r>
              <a:rPr lang="en-US" sz="1200" dirty="0" smtClean="0">
                <a:solidFill>
                  <a:srgbClr val="E06E2B"/>
                </a:solidFill>
              </a:rPr>
              <a:t> </a:t>
            </a:r>
            <a:r>
              <a:rPr lang="bg-BG" sz="1200" dirty="0" smtClean="0">
                <a:solidFill>
                  <a:srgbClr val="E06E2B"/>
                </a:solidFill>
              </a:rPr>
              <a:t>дни в случай на несъстоятелност на длъжника</a:t>
            </a:r>
            <a:endParaRPr lang="en-US" sz="1200" dirty="0" smtClean="0">
              <a:solidFill>
                <a:srgbClr val="E06E2B"/>
              </a:solidFill>
            </a:endParaRPr>
          </a:p>
          <a:p>
            <a:pPr marL="171450" indent="-171450">
              <a:buFontTx/>
              <a:buChar char="-"/>
            </a:pPr>
            <a:endParaRPr lang="en-US" sz="500" dirty="0" smtClean="0">
              <a:solidFill>
                <a:srgbClr val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bg-BG" sz="1200" dirty="0" smtClean="0">
                <a:solidFill>
                  <a:srgbClr val="03365F"/>
                </a:solidFill>
              </a:rPr>
              <a:t>Уведомление за </a:t>
            </a:r>
          </a:p>
          <a:p>
            <a:r>
              <a:rPr lang="bg-BG" sz="1200" dirty="0">
                <a:solidFill>
                  <a:srgbClr val="03365F"/>
                </a:solidFill>
              </a:rPr>
              <a:t> </a:t>
            </a:r>
            <a:r>
              <a:rPr lang="bg-BG" sz="1200" dirty="0" smtClean="0">
                <a:solidFill>
                  <a:srgbClr val="03365F"/>
                </a:solidFill>
              </a:rPr>
              <a:t>   просрочени суми</a:t>
            </a:r>
            <a:r>
              <a:rPr lang="en-US" sz="1200" dirty="0" smtClean="0">
                <a:solidFill>
                  <a:srgbClr val="03365F"/>
                </a:solidFill>
              </a:rPr>
              <a:t>:	</a:t>
            </a:r>
            <a:r>
              <a:rPr lang="en-US" sz="1200" dirty="0" smtClean="0">
                <a:solidFill>
                  <a:srgbClr val="E06E2B"/>
                </a:solidFill>
              </a:rPr>
              <a:t>30 </a:t>
            </a:r>
            <a:r>
              <a:rPr lang="bg-BG" sz="1200" dirty="0" smtClean="0">
                <a:solidFill>
                  <a:srgbClr val="E06E2B"/>
                </a:solidFill>
              </a:rPr>
              <a:t>дни</a:t>
            </a:r>
            <a:endParaRPr lang="en-US" sz="1200" dirty="0" smtClean="0">
              <a:solidFill>
                <a:srgbClr val="E06E2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692" y="2996952"/>
            <a:ext cx="1244972" cy="1943968"/>
          </a:xfrm>
          <a:prstGeom prst="rect">
            <a:avLst/>
          </a:prstGeom>
          <a:solidFill>
            <a:srgbClr val="18B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solidFill>
                  <a:srgbClr val="FFFFFF"/>
                </a:solidFill>
              </a:rPr>
              <a:t>Събиране на вземания</a:t>
            </a:r>
            <a:endParaRPr lang="fr-FR" sz="14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01208"/>
            <a:ext cx="6948263" cy="1556792"/>
          </a:xfrm>
          <a:prstGeom prst="rect">
            <a:avLst/>
          </a:prstGeom>
        </p:spPr>
      </p:pic>
      <p:sp>
        <p:nvSpPr>
          <p:cNvPr id="11" name="Rectangle 176"/>
          <p:cNvSpPr txBox="1">
            <a:spLocks/>
          </p:cNvSpPr>
          <p:nvPr/>
        </p:nvSpPr>
        <p:spPr bwMode="gray">
          <a:xfrm>
            <a:off x="302692" y="260648"/>
            <a:ext cx="78120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g-BG" sz="2400" kern="0" dirty="0" smtClean="0"/>
              <a:t>2. Същност и стандартни параметри на продукта</a:t>
            </a:r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9792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 Coface_Office 2003 v2">
  <a:themeElements>
    <a:clrScheme name="Titre &amp; Texte 1">
      <a:dk1>
        <a:srgbClr val="000000"/>
      </a:dk1>
      <a:lt1>
        <a:srgbClr val="FFFFFF"/>
      </a:lt1>
      <a:dk2>
        <a:srgbClr val="E0F1E5"/>
      </a:dk2>
      <a:lt2>
        <a:srgbClr val="A3D4B0"/>
      </a:lt2>
      <a:accent1>
        <a:srgbClr val="03365F"/>
      </a:accent1>
      <a:accent2>
        <a:srgbClr val="6A7B9C"/>
      </a:accent2>
      <a:accent3>
        <a:srgbClr val="FFFFFF"/>
      </a:accent3>
      <a:accent4>
        <a:srgbClr val="000000"/>
      </a:accent4>
      <a:accent5>
        <a:srgbClr val="AAAEB6"/>
      </a:accent5>
      <a:accent6>
        <a:srgbClr val="5F6F8D"/>
      </a:accent6>
      <a:hlink>
        <a:srgbClr val="CCD1DD"/>
      </a:hlink>
      <a:folHlink>
        <a:srgbClr val="61B57C"/>
      </a:folHlink>
    </a:clrScheme>
    <a:fontScheme name="Titre &amp;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 &amp; Texte 1">
        <a:dk1>
          <a:srgbClr val="000000"/>
        </a:dk1>
        <a:lt1>
          <a:srgbClr val="FFFFFF"/>
        </a:lt1>
        <a:dk2>
          <a:srgbClr val="E0F1E5"/>
        </a:dk2>
        <a:lt2>
          <a:srgbClr val="A3D4B0"/>
        </a:lt2>
        <a:accent1>
          <a:srgbClr val="03365F"/>
        </a:accent1>
        <a:accent2>
          <a:srgbClr val="6A7B9C"/>
        </a:accent2>
        <a:accent3>
          <a:srgbClr val="FFFFFF"/>
        </a:accent3>
        <a:accent4>
          <a:srgbClr val="000000"/>
        </a:accent4>
        <a:accent5>
          <a:srgbClr val="AAAEB6"/>
        </a:accent5>
        <a:accent6>
          <a:srgbClr val="5F6F8D"/>
        </a:accent6>
        <a:hlink>
          <a:srgbClr val="CCD1DD"/>
        </a:hlink>
        <a:folHlink>
          <a:srgbClr val="61B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%20PPT%20Coface_Office%202003%20v1[1]">
  <a:themeElements>
    <a:clrScheme name="Titre &amp; Texte 1">
      <a:dk1>
        <a:srgbClr val="000000"/>
      </a:dk1>
      <a:lt1>
        <a:srgbClr val="FFFFFF"/>
      </a:lt1>
      <a:dk2>
        <a:srgbClr val="E0F1E5"/>
      </a:dk2>
      <a:lt2>
        <a:srgbClr val="A3D4B0"/>
      </a:lt2>
      <a:accent1>
        <a:srgbClr val="03365F"/>
      </a:accent1>
      <a:accent2>
        <a:srgbClr val="6A7B9C"/>
      </a:accent2>
      <a:accent3>
        <a:srgbClr val="FFFFFF"/>
      </a:accent3>
      <a:accent4>
        <a:srgbClr val="000000"/>
      </a:accent4>
      <a:accent5>
        <a:srgbClr val="AAAEB6"/>
      </a:accent5>
      <a:accent6>
        <a:srgbClr val="5F6F8D"/>
      </a:accent6>
      <a:hlink>
        <a:srgbClr val="CCD1DD"/>
      </a:hlink>
      <a:folHlink>
        <a:srgbClr val="61B57C"/>
      </a:folHlink>
    </a:clrScheme>
    <a:fontScheme name="Titre &amp;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 &amp; Texte 1">
        <a:dk1>
          <a:srgbClr val="000000"/>
        </a:dk1>
        <a:lt1>
          <a:srgbClr val="FFFFFF"/>
        </a:lt1>
        <a:dk2>
          <a:srgbClr val="E0F1E5"/>
        </a:dk2>
        <a:lt2>
          <a:srgbClr val="A3D4B0"/>
        </a:lt2>
        <a:accent1>
          <a:srgbClr val="03365F"/>
        </a:accent1>
        <a:accent2>
          <a:srgbClr val="6A7B9C"/>
        </a:accent2>
        <a:accent3>
          <a:srgbClr val="FFFFFF"/>
        </a:accent3>
        <a:accent4>
          <a:srgbClr val="000000"/>
        </a:accent4>
        <a:accent5>
          <a:srgbClr val="AAAEB6"/>
        </a:accent5>
        <a:accent6>
          <a:srgbClr val="5F6F8D"/>
        </a:accent6>
        <a:hlink>
          <a:srgbClr val="CCD1DD"/>
        </a:hlink>
        <a:folHlink>
          <a:srgbClr val="61B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in title">
  <a:themeElements>
    <a:clrScheme name="Titre &amp; Texte 1">
      <a:dk1>
        <a:srgbClr val="000000"/>
      </a:dk1>
      <a:lt1>
        <a:srgbClr val="FFFFFF"/>
      </a:lt1>
      <a:dk2>
        <a:srgbClr val="E0F1E5"/>
      </a:dk2>
      <a:lt2>
        <a:srgbClr val="A3D4B0"/>
      </a:lt2>
      <a:accent1>
        <a:srgbClr val="03365F"/>
      </a:accent1>
      <a:accent2>
        <a:srgbClr val="6A7B9C"/>
      </a:accent2>
      <a:accent3>
        <a:srgbClr val="FFFFFF"/>
      </a:accent3>
      <a:accent4>
        <a:srgbClr val="000000"/>
      </a:accent4>
      <a:accent5>
        <a:srgbClr val="AAAEB6"/>
      </a:accent5>
      <a:accent6>
        <a:srgbClr val="5F6F8D"/>
      </a:accent6>
      <a:hlink>
        <a:srgbClr val="CCD1DD"/>
      </a:hlink>
      <a:folHlink>
        <a:srgbClr val="61B57C"/>
      </a:folHlink>
    </a:clrScheme>
    <a:fontScheme name="Titre &amp;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 &amp; Texte 1">
        <a:dk1>
          <a:srgbClr val="000000"/>
        </a:dk1>
        <a:lt1>
          <a:srgbClr val="FFFFFF"/>
        </a:lt1>
        <a:dk2>
          <a:srgbClr val="E0F1E5"/>
        </a:dk2>
        <a:lt2>
          <a:srgbClr val="A3D4B0"/>
        </a:lt2>
        <a:accent1>
          <a:srgbClr val="03365F"/>
        </a:accent1>
        <a:accent2>
          <a:srgbClr val="6A7B9C"/>
        </a:accent2>
        <a:accent3>
          <a:srgbClr val="FFFFFF"/>
        </a:accent3>
        <a:accent4>
          <a:srgbClr val="000000"/>
        </a:accent4>
        <a:accent5>
          <a:srgbClr val="AAAEB6"/>
        </a:accent5>
        <a:accent6>
          <a:srgbClr val="5F6F8D"/>
        </a:accent6>
        <a:hlink>
          <a:srgbClr val="CCD1DD"/>
        </a:hlink>
        <a:folHlink>
          <a:srgbClr val="61B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in title">
  <a:themeElements>
    <a:clrScheme name="Titre &amp; Texte 1">
      <a:dk1>
        <a:srgbClr val="000000"/>
      </a:dk1>
      <a:lt1>
        <a:srgbClr val="FFFFFF"/>
      </a:lt1>
      <a:dk2>
        <a:srgbClr val="E0F1E5"/>
      </a:dk2>
      <a:lt2>
        <a:srgbClr val="A3D4B0"/>
      </a:lt2>
      <a:accent1>
        <a:srgbClr val="03365F"/>
      </a:accent1>
      <a:accent2>
        <a:srgbClr val="6A7B9C"/>
      </a:accent2>
      <a:accent3>
        <a:srgbClr val="FFFFFF"/>
      </a:accent3>
      <a:accent4>
        <a:srgbClr val="000000"/>
      </a:accent4>
      <a:accent5>
        <a:srgbClr val="AAAEB6"/>
      </a:accent5>
      <a:accent6>
        <a:srgbClr val="5F6F8D"/>
      </a:accent6>
      <a:hlink>
        <a:srgbClr val="CCD1DD"/>
      </a:hlink>
      <a:folHlink>
        <a:srgbClr val="61B57C"/>
      </a:folHlink>
    </a:clrScheme>
    <a:fontScheme name="Titre &amp;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 &amp; Texte 1">
        <a:dk1>
          <a:srgbClr val="000000"/>
        </a:dk1>
        <a:lt1>
          <a:srgbClr val="FFFFFF"/>
        </a:lt1>
        <a:dk2>
          <a:srgbClr val="E0F1E5"/>
        </a:dk2>
        <a:lt2>
          <a:srgbClr val="A3D4B0"/>
        </a:lt2>
        <a:accent1>
          <a:srgbClr val="03365F"/>
        </a:accent1>
        <a:accent2>
          <a:srgbClr val="6A7B9C"/>
        </a:accent2>
        <a:accent3>
          <a:srgbClr val="FFFFFF"/>
        </a:accent3>
        <a:accent4>
          <a:srgbClr val="000000"/>
        </a:accent4>
        <a:accent5>
          <a:srgbClr val="AAAEB6"/>
        </a:accent5>
        <a:accent6>
          <a:srgbClr val="5F6F8D"/>
        </a:accent6>
        <a:hlink>
          <a:srgbClr val="CCD1DD"/>
        </a:hlink>
        <a:folHlink>
          <a:srgbClr val="61B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in title">
  <a:themeElements>
    <a:clrScheme name="Titre &amp; Texte 1">
      <a:dk1>
        <a:srgbClr val="000000"/>
      </a:dk1>
      <a:lt1>
        <a:srgbClr val="FFFFFF"/>
      </a:lt1>
      <a:dk2>
        <a:srgbClr val="E0F1E5"/>
      </a:dk2>
      <a:lt2>
        <a:srgbClr val="A3D4B0"/>
      </a:lt2>
      <a:accent1>
        <a:srgbClr val="03365F"/>
      </a:accent1>
      <a:accent2>
        <a:srgbClr val="6A7B9C"/>
      </a:accent2>
      <a:accent3>
        <a:srgbClr val="FFFFFF"/>
      </a:accent3>
      <a:accent4>
        <a:srgbClr val="000000"/>
      </a:accent4>
      <a:accent5>
        <a:srgbClr val="AAAEB6"/>
      </a:accent5>
      <a:accent6>
        <a:srgbClr val="5F6F8D"/>
      </a:accent6>
      <a:hlink>
        <a:srgbClr val="CCD1DD"/>
      </a:hlink>
      <a:folHlink>
        <a:srgbClr val="61B57C"/>
      </a:folHlink>
    </a:clrScheme>
    <a:fontScheme name="Titre &amp; 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 &amp; Texte 1">
        <a:dk1>
          <a:srgbClr val="000000"/>
        </a:dk1>
        <a:lt1>
          <a:srgbClr val="FFFFFF"/>
        </a:lt1>
        <a:dk2>
          <a:srgbClr val="E0F1E5"/>
        </a:dk2>
        <a:lt2>
          <a:srgbClr val="A3D4B0"/>
        </a:lt2>
        <a:accent1>
          <a:srgbClr val="03365F"/>
        </a:accent1>
        <a:accent2>
          <a:srgbClr val="6A7B9C"/>
        </a:accent2>
        <a:accent3>
          <a:srgbClr val="FFFFFF"/>
        </a:accent3>
        <a:accent4>
          <a:srgbClr val="000000"/>
        </a:accent4>
        <a:accent5>
          <a:srgbClr val="AAAEB6"/>
        </a:accent5>
        <a:accent6>
          <a:srgbClr val="5F6F8D"/>
        </a:accent6>
        <a:hlink>
          <a:srgbClr val="CCD1DD"/>
        </a:hlink>
        <a:folHlink>
          <a:srgbClr val="61B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1B57C"/>
    </a:dk2>
    <a:lt2>
      <a:srgbClr val="337D82"/>
    </a:lt2>
    <a:accent1>
      <a:srgbClr val="03365F"/>
    </a:accent1>
    <a:accent2>
      <a:srgbClr val="A19049"/>
    </a:accent2>
    <a:accent3>
      <a:srgbClr val="FFFFFF"/>
    </a:accent3>
    <a:accent4>
      <a:srgbClr val="000000"/>
    </a:accent4>
    <a:accent5>
      <a:srgbClr val="AAAEB6"/>
    </a:accent5>
    <a:accent6>
      <a:srgbClr val="918241"/>
    </a:accent6>
    <a:hlink>
      <a:srgbClr val="AD2458"/>
    </a:hlink>
    <a:folHlink>
      <a:srgbClr val="B23C15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1B57C"/>
    </a:dk2>
    <a:lt2>
      <a:srgbClr val="337D82"/>
    </a:lt2>
    <a:accent1>
      <a:srgbClr val="03365F"/>
    </a:accent1>
    <a:accent2>
      <a:srgbClr val="A19049"/>
    </a:accent2>
    <a:accent3>
      <a:srgbClr val="FFFFFF"/>
    </a:accent3>
    <a:accent4>
      <a:srgbClr val="000000"/>
    </a:accent4>
    <a:accent5>
      <a:srgbClr val="AAAEB6"/>
    </a:accent5>
    <a:accent6>
      <a:srgbClr val="918241"/>
    </a:accent6>
    <a:hlink>
      <a:srgbClr val="AD2458"/>
    </a:hlink>
    <a:folHlink>
      <a:srgbClr val="B23C15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1B57C"/>
    </a:dk2>
    <a:lt2>
      <a:srgbClr val="337D82"/>
    </a:lt2>
    <a:accent1>
      <a:srgbClr val="03365F"/>
    </a:accent1>
    <a:accent2>
      <a:srgbClr val="A19049"/>
    </a:accent2>
    <a:accent3>
      <a:srgbClr val="FFFFFF"/>
    </a:accent3>
    <a:accent4>
      <a:srgbClr val="000000"/>
    </a:accent4>
    <a:accent5>
      <a:srgbClr val="AAAEB6"/>
    </a:accent5>
    <a:accent6>
      <a:srgbClr val="918241"/>
    </a:accent6>
    <a:hlink>
      <a:srgbClr val="AD2458"/>
    </a:hlink>
    <a:folHlink>
      <a:srgbClr val="B23C15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1B57C"/>
    </a:dk2>
    <a:lt2>
      <a:srgbClr val="337D82"/>
    </a:lt2>
    <a:accent1>
      <a:srgbClr val="03365F"/>
    </a:accent1>
    <a:accent2>
      <a:srgbClr val="A19049"/>
    </a:accent2>
    <a:accent3>
      <a:srgbClr val="FFFFFF"/>
    </a:accent3>
    <a:accent4>
      <a:srgbClr val="000000"/>
    </a:accent4>
    <a:accent5>
      <a:srgbClr val="AAAEB6"/>
    </a:accent5>
    <a:accent6>
      <a:srgbClr val="918241"/>
    </a:accent6>
    <a:hlink>
      <a:srgbClr val="AD2458"/>
    </a:hlink>
    <a:folHlink>
      <a:srgbClr val="B23C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PPT Coface_Office 2003 v2</Template>
  <TotalTime>2578</TotalTime>
  <Words>1200</Words>
  <Application>Microsoft Office PowerPoint</Application>
  <PresentationFormat>On-screen Show (4:3)</PresentationFormat>
  <Paragraphs>207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Modèle PPT Coface_Office 2003 v2</vt:lpstr>
      <vt:lpstr>Modèle%20PPT%20Coface_Office%202003%20v1[1]</vt:lpstr>
      <vt:lpstr>Main title</vt:lpstr>
      <vt:lpstr>1_Main title</vt:lpstr>
      <vt:lpstr>2_Main title</vt:lpstr>
      <vt:lpstr>PowerPoint Presentation</vt:lpstr>
      <vt:lpstr>Съдържание</vt:lpstr>
      <vt:lpstr>PowerPoint Presentation</vt:lpstr>
      <vt:lpstr>PowerPoint Presentation</vt:lpstr>
      <vt:lpstr>1.1 Увод:</vt:lpstr>
      <vt:lpstr>1.2 Концепция</vt:lpstr>
      <vt:lpstr>1.2 Концепция</vt:lpstr>
      <vt:lpstr>2. Същност и стандартни параметри на продукта</vt:lpstr>
      <vt:lpstr>PowerPoint Presentation</vt:lpstr>
      <vt:lpstr>PowerPoint Presentation</vt:lpstr>
      <vt:lpstr>Договор</vt:lpstr>
      <vt:lpstr>3. Как работи EasyLiner?</vt:lpstr>
      <vt:lpstr>3. Как работи EasyLiner?</vt:lpstr>
      <vt:lpstr>3. Как работи EasyLiner?</vt:lpstr>
      <vt:lpstr>3. Как работи EasyLiner?</vt:lpstr>
      <vt:lpstr>Кога договорът влиза в сила?</vt:lpstr>
      <vt:lpstr>За контакт:   +359 821 37 35 office-bg@coface.com</vt:lpstr>
    </vt:vector>
  </TitlesOfParts>
  <Company>Coface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10 - Data Exchange Platform</dc:title>
  <dc:creator>MALOT Sebastien</dc:creator>
  <cp:lastModifiedBy>Vanya Trendafilova</cp:lastModifiedBy>
  <cp:revision>427</cp:revision>
  <cp:lastPrinted>2015-06-17T08:00:08Z</cp:lastPrinted>
  <dcterms:created xsi:type="dcterms:W3CDTF">2013-03-11T16:06:14Z</dcterms:created>
  <dcterms:modified xsi:type="dcterms:W3CDTF">2016-03-17T07:32:01Z</dcterms:modified>
</cp:coreProperties>
</file>